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65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4" r:id="rId11"/>
    <p:sldId id="268" r:id="rId12"/>
    <p:sldId id="270" r:id="rId13"/>
    <p:sldId id="272" r:id="rId14"/>
    <p:sldId id="273" r:id="rId15"/>
    <p:sldId id="275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Times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Times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Times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Times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Times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5D6"/>
    <a:srgbClr val="AAAFB2"/>
    <a:srgbClr val="AAAF4E"/>
    <a:srgbClr val="C45647"/>
    <a:srgbClr val="7968AE"/>
    <a:srgbClr val="ED5425"/>
    <a:srgbClr val="2E3874"/>
    <a:srgbClr val="96BF7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7" autoAdjust="0"/>
    <p:restoredTop sz="94102" autoAdjust="0"/>
  </p:normalViewPr>
  <p:slideViewPr>
    <p:cSldViewPr>
      <p:cViewPr varScale="1">
        <p:scale>
          <a:sx n="101" d="100"/>
          <a:sy n="101" d="100"/>
        </p:scale>
        <p:origin x="-33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16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16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" pitchFamily="16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16" charset="0"/>
                <a:cs typeface="+mn-cs"/>
              </a:defRPr>
            </a:lvl1pPr>
          </a:lstStyle>
          <a:p>
            <a:pPr>
              <a:defRPr/>
            </a:pPr>
            <a:fld id="{BDC14C5E-4E69-4FC7-89C1-123B426AB4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Times" pitchFamily="16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Times" pitchFamily="16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Times" pitchFamily="16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Times" pitchFamily="16" charset="0"/>
                <a:cs typeface="+mn-cs"/>
              </a:defRPr>
            </a:lvl1pPr>
          </a:lstStyle>
          <a:p>
            <a:pPr>
              <a:defRPr/>
            </a:pPr>
            <a:fld id="{F08FE712-1197-4D11-8DBD-717436B5F3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6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6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6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6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A00E21-F3FA-4C6E-AD84-5C41CD585317}" type="slidenum">
              <a:rPr lang="en-US" smtClean="0">
                <a:latin typeface="Times" pitchFamily="18" charset="0"/>
              </a:rPr>
              <a:pPr/>
              <a:t>1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D8EF0-E2A6-466A-958C-EDEC24F7AF19}" type="slidenum">
              <a:rPr lang="en-US" smtClean="0">
                <a:latin typeface="Times" pitchFamily="18" charset="0"/>
              </a:rPr>
              <a:pPr/>
              <a:t>3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D3A90-26FC-4EB2-BF84-CC86AAA2DADD}" type="slidenum">
              <a:rPr lang="en-US" smtClean="0">
                <a:latin typeface="Times" pitchFamily="18" charset="0"/>
              </a:rPr>
              <a:pPr/>
              <a:t>4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4BA351-8624-4CA5-AAB5-C89ED4FB93C6}" type="slidenum">
              <a:rPr lang="en-US" smtClean="0">
                <a:latin typeface="Times" pitchFamily="18" charset="0"/>
              </a:rPr>
              <a:pPr/>
              <a:t>5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7F3C36-6F62-4767-BCD4-09E0D8AA08A5}" type="slidenum">
              <a:rPr lang="en-US" smtClean="0">
                <a:latin typeface="Times" pitchFamily="18" charset="0"/>
              </a:rPr>
              <a:pPr/>
              <a:t>6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70A424-5088-4D21-B0C1-1E018E4100ED}" type="slidenum">
              <a:rPr lang="en-US" smtClean="0">
                <a:latin typeface="Times" pitchFamily="18" charset="0"/>
              </a:rPr>
              <a:pPr/>
              <a:t>7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D34BCA-58CC-4999-B9CD-22ED8725BD37}" type="slidenum">
              <a:rPr lang="en-US" smtClean="0">
                <a:latin typeface="Times" pitchFamily="18" charset="0"/>
              </a:rPr>
              <a:pPr/>
              <a:t>8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E2BA1D-4DB4-484F-98EE-6DB210E8E55A}" type="slidenum">
              <a:rPr lang="en-US" smtClean="0">
                <a:latin typeface="Times" pitchFamily="18" charset="0"/>
              </a:rPr>
              <a:pPr/>
              <a:t>9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E40FA5-C1F6-47D9-8382-FC0A8516D6A0}" type="slidenum">
              <a:rPr lang="en-US" smtClean="0">
                <a:latin typeface="Times" pitchFamily="18" charset="0"/>
              </a:rPr>
              <a:pPr/>
              <a:t>10</a:t>
            </a:fld>
            <a:endParaRPr lang="en-US" smtClean="0">
              <a:latin typeface="Times" pitchFamily="18" charset="0"/>
            </a:endParaRPr>
          </a:p>
        </p:txBody>
      </p:sp>
      <p:sp>
        <p:nvSpPr>
          <p:cNvPr id="3584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96BF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1147763" y="6324600"/>
            <a:ext cx="5562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spcBef>
                <a:spcPct val="50000"/>
              </a:spcBef>
            </a:pPr>
            <a:r>
              <a:rPr lang="en-US" sz="1200" baseline="0">
                <a:latin typeface="Times New Roman" pitchFamily="18" charset="0"/>
              </a:rPr>
              <a:t>Copyright © 2011 Pearson Education, Inc. </a:t>
            </a:r>
          </a:p>
        </p:txBody>
      </p:sp>
      <p:sp>
        <p:nvSpPr>
          <p:cNvPr id="3" name="AutoShape 12"/>
          <p:cNvSpPr>
            <a:spLocks noChangeArrowheads="1"/>
          </p:cNvSpPr>
          <p:nvPr/>
        </p:nvSpPr>
        <p:spPr bwMode="auto">
          <a:xfrm flipH="1">
            <a:off x="0" y="1524000"/>
            <a:ext cx="9144000" cy="152400"/>
          </a:xfrm>
          <a:prstGeom prst="homePlate">
            <a:avLst>
              <a:gd name="adj" fmla="val 0"/>
            </a:avLst>
          </a:prstGeom>
          <a:solidFill>
            <a:srgbClr val="7968AE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Times" pitchFamily="16" charset="0"/>
              <a:cs typeface="+mn-cs"/>
            </a:endParaRPr>
          </a:p>
        </p:txBody>
      </p:sp>
      <p:pic>
        <p:nvPicPr>
          <p:cNvPr id="4" name="Picture 9" descr="AW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6248400"/>
            <a:ext cx="685800" cy="512763"/>
          </a:xfrm>
          <a:prstGeom prst="rect">
            <a:avLst/>
          </a:prstGeom>
          <a:noFill/>
        </p:spPr>
      </p:pic>
      <p:pic>
        <p:nvPicPr>
          <p:cNvPr id="5" name="Picture 10" descr="032154587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370763" y="4648200"/>
            <a:ext cx="1773237" cy="22098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B6E5A63-52D5-4FA4-AB1F-5BD8623338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5868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5868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67A709D5-7EA1-4FF5-8D9F-0424F63185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3213"/>
            <a:ext cx="8610600" cy="9921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00200"/>
            <a:ext cx="407035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600200"/>
            <a:ext cx="4071938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354A2B4-28FF-468D-AAD5-4925C33C2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7AA38ED9-24E5-4F2A-B45D-C9FBB7A43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B28E0268-E716-44C9-9314-B0064BC6F2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600200"/>
            <a:ext cx="4071938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4F2E0D66-716D-495D-B4CC-7CDDDA19C6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AD751E06-FF16-4E9D-A3EE-01E1BE7BD2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D2831E6-57B5-4389-AB90-891AC7BB9D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D27695CB-BD35-4BC8-A903-C76EB784F1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8101078-74F2-43EC-A5DF-2225E4BCDA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1-</a:t>
            </a:r>
            <a:fld id="{1CD143CE-5F74-4BBE-8F4F-9D2605437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AutoShape 12"/>
          <p:cNvSpPr>
            <a:spLocks noChangeArrowheads="1"/>
          </p:cNvSpPr>
          <p:nvPr/>
        </p:nvSpPr>
        <p:spPr bwMode="auto">
          <a:xfrm flipH="1">
            <a:off x="0" y="-76200"/>
            <a:ext cx="9144000" cy="2133600"/>
          </a:xfrm>
          <a:prstGeom prst="homePlate">
            <a:avLst>
              <a:gd name="adj" fmla="val 0"/>
            </a:avLst>
          </a:prstGeom>
          <a:gradFill rotWithShape="1">
            <a:gsLst>
              <a:gs pos="0">
                <a:srgbClr val="7968AE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Times" pitchFamily="16" charset="0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+mj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5E26E03A-7D6A-4C6E-89B9-005EB75EF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28600" y="6477000"/>
            <a:ext cx="5562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spcBef>
                <a:spcPct val="50000"/>
              </a:spcBef>
            </a:pPr>
            <a:r>
              <a:rPr lang="en-US" sz="1200" baseline="0">
                <a:latin typeface="Times New Roman" pitchFamily="18" charset="0"/>
              </a:rPr>
              <a:t>Copyright © 2011 Pearson Education, Inc. 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99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29468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D5425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ED5425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ED5425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ED5425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ED5425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8"/>
          <p:cNvSpPr>
            <a:spLocks noGrp="1" noChangeArrowheads="1"/>
          </p:cNvSpPr>
          <p:nvPr>
            <p:ph type="subTitle" idx="4294967295"/>
          </p:nvPr>
        </p:nvSpPr>
        <p:spPr>
          <a:xfrm>
            <a:off x="838200" y="1981200"/>
            <a:ext cx="7543800" cy="39624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2400" b="1" smtClean="0">
                <a:latin typeface="Arial" charset="0"/>
              </a:rPr>
              <a:t>Starting Out with Alice: </a:t>
            </a:r>
            <a:br>
              <a:rPr lang="en-US" sz="2400" b="1" smtClean="0">
                <a:latin typeface="Arial" charset="0"/>
              </a:rPr>
            </a:br>
            <a:r>
              <a:rPr lang="en-US" sz="2400" b="1" smtClean="0">
                <a:latin typeface="Arial" charset="0"/>
              </a:rPr>
              <a:t>A Visual Introduction to Programming</a:t>
            </a:r>
          </a:p>
          <a:p>
            <a:pPr marL="0" indent="0" algn="ctr" eaLnBrk="1" hangingPunct="1">
              <a:buFontTx/>
              <a:buNone/>
            </a:pPr>
            <a:r>
              <a:rPr lang="en-US" sz="2400" b="1" smtClean="0">
                <a:latin typeface="Arial" charset="0"/>
              </a:rPr>
              <a:t>Second Edition</a:t>
            </a:r>
          </a:p>
          <a:p>
            <a:pPr marL="0" indent="0" eaLnBrk="1" hangingPunct="1">
              <a:buFontTx/>
              <a:buNone/>
            </a:pPr>
            <a:endParaRPr lang="en-US" b="1" smtClean="0">
              <a:latin typeface="Times New Roman" pitchFamily="18" charset="0"/>
            </a:endParaRPr>
          </a:p>
          <a:p>
            <a:pPr marL="0" indent="0" algn="ctr" eaLnBrk="1" hangingPunct="1">
              <a:buFontTx/>
              <a:buNone/>
            </a:pPr>
            <a:r>
              <a:rPr lang="en-US" sz="2200" b="1" smtClean="0">
                <a:latin typeface="Arial" charset="0"/>
              </a:rPr>
              <a:t>by Tony Gaddis</a:t>
            </a:r>
          </a:p>
        </p:txBody>
      </p:sp>
      <p:sp>
        <p:nvSpPr>
          <p:cNvPr id="3075" name="Rectangle 19"/>
          <p:cNvSpPr>
            <a:spLocks noGrp="1" noChangeArrowheads="1"/>
          </p:cNvSpPr>
          <p:nvPr>
            <p:ph type="ctrTitle" idx="4294967295"/>
          </p:nvPr>
        </p:nvSpPr>
        <p:spPr>
          <a:xfrm>
            <a:off x="304800" y="457200"/>
            <a:ext cx="8534400" cy="914400"/>
          </a:xfrm>
        </p:spPr>
        <p:txBody>
          <a:bodyPr/>
          <a:lstStyle/>
          <a:p>
            <a:pPr algn="ctr" eaLnBrk="1" hangingPunct="1"/>
            <a:r>
              <a:rPr lang="en-US" sz="3200" b="1" smtClean="0">
                <a:latin typeface="Times New Roman" pitchFamily="18" charset="0"/>
              </a:rPr>
              <a:t>Chapter 1:</a:t>
            </a:r>
            <a:br>
              <a:rPr lang="en-US" sz="3200" b="1" smtClean="0">
                <a:latin typeface="Times New Roman" pitchFamily="18" charset="0"/>
              </a:rPr>
            </a:br>
            <a:r>
              <a:rPr lang="en-US" sz="3200" b="1" smtClean="0">
                <a:latin typeface="Times New Roman" pitchFamily="18" charset="0"/>
              </a:rPr>
              <a:t>Introduction to Alice and 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2AE8496C-8F33-45DD-9AE4-87175569AE3E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85800" indent="-685800" eaLnBrk="1" hangingPunct="1"/>
            <a:r>
              <a:rPr lang="en-US" smtClean="0"/>
              <a:t>Learning to Program with Alice</a:t>
            </a:r>
          </a:p>
        </p:txBody>
      </p:sp>
      <p:sp>
        <p:nvSpPr>
          <p:cNvPr id="12292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00200"/>
            <a:ext cx="4070350" cy="2438400"/>
          </a:xfrm>
        </p:spPr>
        <p:txBody>
          <a:bodyPr/>
          <a:lstStyle/>
          <a:p>
            <a:pPr eaLnBrk="1" hangingPunct="1"/>
            <a:r>
              <a:rPr lang="en-US" sz="2800" smtClean="0"/>
              <a:t>Alice uses objects</a:t>
            </a:r>
          </a:p>
          <a:p>
            <a:pPr lvl="1" eaLnBrk="1" hangingPunct="1"/>
            <a:r>
              <a:rPr lang="en-US" sz="2400" smtClean="0"/>
              <a:t>Tent</a:t>
            </a:r>
          </a:p>
          <a:p>
            <a:pPr lvl="1" eaLnBrk="1" hangingPunct="1"/>
            <a:r>
              <a:rPr lang="en-US" sz="2400" smtClean="0"/>
              <a:t>Soldier</a:t>
            </a:r>
          </a:p>
          <a:p>
            <a:pPr lvl="1" eaLnBrk="1" hangingPunct="1"/>
            <a:r>
              <a:rPr lang="en-US" sz="2400" smtClean="0"/>
              <a:t>Princess</a:t>
            </a:r>
          </a:p>
          <a:p>
            <a:pPr eaLnBrk="1" hangingPunct="1"/>
            <a:r>
              <a:rPr lang="en-US" sz="2800" smtClean="0"/>
              <a:t>Objects perform actions</a:t>
            </a:r>
          </a:p>
        </p:txBody>
      </p:sp>
      <p:pic>
        <p:nvPicPr>
          <p:cNvPr id="12293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000625" y="2057400"/>
            <a:ext cx="3519488" cy="3054350"/>
          </a:xfrm>
        </p:spPr>
      </p:pic>
      <p:sp>
        <p:nvSpPr>
          <p:cNvPr id="143369" name="Rectangle 9"/>
          <p:cNvSpPr>
            <a:spLocks noChangeArrowheads="1"/>
          </p:cNvSpPr>
          <p:nvPr/>
        </p:nvSpPr>
        <p:spPr bwMode="auto">
          <a:xfrm>
            <a:off x="304800" y="4419600"/>
            <a:ext cx="40703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0"/>
          <a:lstStyle/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aseline="0"/>
              <a:t>Turn</a:t>
            </a:r>
          </a:p>
        </p:txBody>
      </p:sp>
      <p:sp>
        <p:nvSpPr>
          <p:cNvPr id="143370" name="Rectangle 10"/>
          <p:cNvSpPr>
            <a:spLocks noChangeArrowheads="1"/>
          </p:cNvSpPr>
          <p:nvPr/>
        </p:nvSpPr>
        <p:spPr bwMode="auto">
          <a:xfrm>
            <a:off x="304800" y="4876800"/>
            <a:ext cx="441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0"/>
          <a:lstStyle/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aseline="0"/>
              <a:t>Move</a:t>
            </a:r>
          </a:p>
        </p:txBody>
      </p:sp>
      <p:sp>
        <p:nvSpPr>
          <p:cNvPr id="143371" name="Rectangle 11"/>
          <p:cNvSpPr>
            <a:spLocks noChangeArrowheads="1"/>
          </p:cNvSpPr>
          <p:nvPr/>
        </p:nvSpPr>
        <p:spPr bwMode="auto">
          <a:xfrm>
            <a:off x="304800" y="5334000"/>
            <a:ext cx="40703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0"/>
          <a:lstStyle/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aseline="0"/>
              <a:t>Fly</a:t>
            </a:r>
          </a:p>
        </p:txBody>
      </p:sp>
      <p:sp>
        <p:nvSpPr>
          <p:cNvPr id="143372" name="Rectangle 12"/>
          <p:cNvSpPr>
            <a:spLocks noChangeArrowheads="1"/>
          </p:cNvSpPr>
          <p:nvPr/>
        </p:nvSpPr>
        <p:spPr bwMode="auto">
          <a:xfrm>
            <a:off x="304800" y="5791200"/>
            <a:ext cx="40703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0"/>
          <a:lstStyle/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baseline="0"/>
              <a:t>Wave</a:t>
            </a:r>
          </a:p>
        </p:txBody>
      </p:sp>
      <p:sp>
        <p:nvSpPr>
          <p:cNvPr id="12298" name="TextBox 9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20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600" decel="1000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600" decel="100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00" decel="100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00" decel="100000" fill="hold"/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56" presetClass="entr" presetSubtype="0" fill="hold" grpId="1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800"/>
                            </p:stCondLst>
                            <p:childTnLst>
                              <p:par>
                                <p:cTn id="30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9" grpId="0"/>
      <p:bldP spid="143370" grpId="0"/>
      <p:bldP spid="143371" grpId="0"/>
      <p:bldP spid="143372" grpId="0"/>
      <p:bldP spid="14337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48D704E7-C6BB-4CDB-8657-ED8711130291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Alice System</a:t>
            </a:r>
          </a:p>
        </p:txBody>
      </p:sp>
      <p:pic>
        <p:nvPicPr>
          <p:cNvPr id="159752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833438" y="1371600"/>
            <a:ext cx="6029325" cy="4743450"/>
          </a:xfrm>
        </p:spPr>
      </p:pic>
      <p:sp>
        <p:nvSpPr>
          <p:cNvPr id="159763" name="AutoShape 19"/>
          <p:cNvSpPr>
            <a:spLocks noChangeArrowheads="1"/>
          </p:cNvSpPr>
          <p:nvPr/>
        </p:nvSpPr>
        <p:spPr bwMode="auto">
          <a:xfrm>
            <a:off x="2286000" y="2895600"/>
            <a:ext cx="381000" cy="762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eaLnBrk="0" hangingPunct="0"/>
            <a:endParaRPr lang="en-US"/>
          </a:p>
        </p:txBody>
      </p:sp>
      <p:sp>
        <p:nvSpPr>
          <p:cNvPr id="159764" name="AutoShape 20"/>
          <p:cNvSpPr>
            <a:spLocks noChangeArrowheads="1"/>
          </p:cNvSpPr>
          <p:nvPr/>
        </p:nvSpPr>
        <p:spPr bwMode="auto">
          <a:xfrm>
            <a:off x="2895600" y="2895600"/>
            <a:ext cx="381000" cy="762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eaLnBrk="0" hangingPunct="0"/>
            <a:endParaRPr lang="en-US"/>
          </a:p>
        </p:txBody>
      </p:sp>
      <p:sp>
        <p:nvSpPr>
          <p:cNvPr id="159765" name="AutoShape 21"/>
          <p:cNvSpPr>
            <a:spLocks noChangeArrowheads="1"/>
          </p:cNvSpPr>
          <p:nvPr/>
        </p:nvSpPr>
        <p:spPr bwMode="auto">
          <a:xfrm>
            <a:off x="3657600" y="2895600"/>
            <a:ext cx="381000" cy="762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eaLnBrk="0" hangingPunct="0"/>
            <a:endParaRPr lang="en-US"/>
          </a:p>
        </p:txBody>
      </p:sp>
      <p:sp>
        <p:nvSpPr>
          <p:cNvPr id="159766" name="AutoShape 22"/>
          <p:cNvSpPr>
            <a:spLocks noChangeArrowheads="1"/>
          </p:cNvSpPr>
          <p:nvPr/>
        </p:nvSpPr>
        <p:spPr bwMode="auto">
          <a:xfrm>
            <a:off x="4419600" y="2895600"/>
            <a:ext cx="381000" cy="762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eaLnBrk="0" hangingPunct="0"/>
            <a:endParaRPr lang="en-US"/>
          </a:p>
        </p:txBody>
      </p:sp>
      <p:sp>
        <p:nvSpPr>
          <p:cNvPr id="159767" name="AutoShape 23"/>
          <p:cNvSpPr>
            <a:spLocks noChangeArrowheads="1"/>
          </p:cNvSpPr>
          <p:nvPr/>
        </p:nvSpPr>
        <p:spPr bwMode="auto">
          <a:xfrm>
            <a:off x="5181600" y="2895600"/>
            <a:ext cx="381000" cy="762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eaLnBrk="0" hangingPunct="0"/>
            <a:endParaRPr lang="en-US"/>
          </a:p>
        </p:txBody>
      </p:sp>
      <p:sp>
        <p:nvSpPr>
          <p:cNvPr id="13322" name="TextBox 9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97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63" grpId="0" animBg="1"/>
      <p:bldP spid="159763" grpId="1" animBg="1"/>
      <p:bldP spid="159764" grpId="0" animBg="1"/>
      <p:bldP spid="159764" grpId="1" animBg="1"/>
      <p:bldP spid="159765" grpId="0" animBg="1"/>
      <p:bldP spid="159765" grpId="1" animBg="1"/>
      <p:bldP spid="159766" grpId="0" animBg="1"/>
      <p:bldP spid="159766" grpId="1" animBg="1"/>
      <p:bldP spid="15976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25537415-2DEF-411E-9CF4-0A673F58F549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533400"/>
            <a:ext cx="7005638" cy="519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AutoShape 5"/>
          <p:cNvSpPr>
            <a:spLocks noChangeArrowheads="1"/>
          </p:cNvSpPr>
          <p:nvPr/>
        </p:nvSpPr>
        <p:spPr bwMode="auto">
          <a:xfrm>
            <a:off x="0" y="685800"/>
            <a:ext cx="1143000" cy="7620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b="1"/>
              <a:t>PLAY</a:t>
            </a:r>
          </a:p>
        </p:txBody>
      </p:sp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AC7326EF-CECE-422E-BD51-85724331B01C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10600" cy="914400"/>
          </a:xfrm>
        </p:spPr>
        <p:txBody>
          <a:bodyPr/>
          <a:lstStyle/>
          <a:p>
            <a:pPr eaLnBrk="1" hangingPunct="1"/>
            <a:r>
              <a:rPr lang="en-US" smtClean="0"/>
              <a:t>The Alice Environment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371600"/>
            <a:ext cx="6789738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3" name="AutoShape 5"/>
          <p:cNvSpPr>
            <a:spLocks noChangeArrowheads="1"/>
          </p:cNvSpPr>
          <p:nvPr/>
        </p:nvSpPr>
        <p:spPr bwMode="auto">
          <a:xfrm>
            <a:off x="0" y="1295400"/>
            <a:ext cx="1143000" cy="7620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b="1"/>
              <a:t>Toolbar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124200" y="990600"/>
            <a:ext cx="1676400" cy="1219200"/>
            <a:chOff x="1872" y="720"/>
            <a:chExt cx="1056" cy="768"/>
          </a:xfrm>
          <a:solidFill>
            <a:srgbClr val="00B0F0"/>
          </a:solidFill>
        </p:grpSpPr>
        <p:sp>
          <p:nvSpPr>
            <p:cNvPr id="15376" name="AutoShape 6"/>
            <p:cNvSpPr>
              <a:spLocks noChangeArrowheads="1"/>
            </p:cNvSpPr>
            <p:nvPr/>
          </p:nvSpPr>
          <p:spPr bwMode="auto">
            <a:xfrm>
              <a:off x="1872" y="720"/>
              <a:ext cx="1056" cy="768"/>
            </a:xfrm>
            <a:prstGeom prst="downArrow">
              <a:avLst>
                <a:gd name="adj1" fmla="val 50000"/>
                <a:gd name="adj2" fmla="val 25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>
                <a:defRPr/>
              </a:pPr>
              <a:endParaRPr lang="en-US">
                <a:latin typeface="Times" pitchFamily="16" charset="0"/>
                <a:cs typeface="+mn-cs"/>
              </a:endParaRPr>
            </a:p>
          </p:txBody>
        </p:sp>
        <p:sp>
          <p:nvSpPr>
            <p:cNvPr id="15377" name="Text Box 7"/>
            <p:cNvSpPr txBox="1">
              <a:spLocks noChangeArrowheads="1"/>
            </p:cNvSpPr>
            <p:nvPr/>
          </p:nvSpPr>
          <p:spPr bwMode="auto">
            <a:xfrm>
              <a:off x="2160" y="816"/>
              <a:ext cx="480" cy="44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b="1" dirty="0">
                  <a:latin typeface="Times" pitchFamily="16" charset="0"/>
                  <a:cs typeface="+mn-cs"/>
                </a:rPr>
                <a:t>World</a:t>
              </a:r>
            </a:p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b="1" dirty="0">
                  <a:latin typeface="Times" pitchFamily="16" charset="0"/>
                  <a:cs typeface="+mn-cs"/>
                </a:rPr>
                <a:t>View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791200" y="914400"/>
            <a:ext cx="1676400" cy="1219200"/>
            <a:chOff x="1872" y="720"/>
            <a:chExt cx="1056" cy="768"/>
          </a:xfrm>
          <a:solidFill>
            <a:srgbClr val="00B0F0"/>
          </a:solidFill>
        </p:grpSpPr>
        <p:sp>
          <p:nvSpPr>
            <p:cNvPr id="15374" name="AutoShape 10"/>
            <p:cNvSpPr>
              <a:spLocks noChangeArrowheads="1"/>
            </p:cNvSpPr>
            <p:nvPr/>
          </p:nvSpPr>
          <p:spPr bwMode="auto">
            <a:xfrm>
              <a:off x="1872" y="720"/>
              <a:ext cx="1056" cy="768"/>
            </a:xfrm>
            <a:prstGeom prst="downArrow">
              <a:avLst>
                <a:gd name="adj1" fmla="val 50000"/>
                <a:gd name="adj2" fmla="val 25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>
                <a:defRPr/>
              </a:pPr>
              <a:endParaRPr lang="en-US">
                <a:latin typeface="Times" pitchFamily="16" charset="0"/>
                <a:cs typeface="+mn-cs"/>
              </a:endParaRPr>
            </a:p>
          </p:txBody>
        </p:sp>
        <p:sp>
          <p:nvSpPr>
            <p:cNvPr id="15375" name="Text Box 11"/>
            <p:cNvSpPr txBox="1">
              <a:spLocks noChangeArrowheads="1"/>
            </p:cNvSpPr>
            <p:nvPr/>
          </p:nvSpPr>
          <p:spPr bwMode="auto">
            <a:xfrm>
              <a:off x="2160" y="816"/>
              <a:ext cx="480" cy="38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 b="1" dirty="0">
                  <a:latin typeface="Times" pitchFamily="16" charset="0"/>
                  <a:cs typeface="+mn-cs"/>
                </a:rPr>
                <a:t>Events</a:t>
              </a:r>
            </a:p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 b="1" dirty="0">
                  <a:latin typeface="Times" pitchFamily="16" charset="0"/>
                  <a:cs typeface="+mn-cs"/>
                </a:rPr>
                <a:t>Editor</a:t>
              </a:r>
            </a:p>
          </p:txBody>
        </p:sp>
      </p:grpSp>
      <p:sp>
        <p:nvSpPr>
          <p:cNvPr id="165900" name="AutoShape 12"/>
          <p:cNvSpPr>
            <a:spLocks noChangeArrowheads="1"/>
          </p:cNvSpPr>
          <p:nvPr/>
        </p:nvSpPr>
        <p:spPr bwMode="auto">
          <a:xfrm>
            <a:off x="0" y="2362200"/>
            <a:ext cx="1143000" cy="7620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b="1"/>
              <a:t>Object Tree</a:t>
            </a:r>
          </a:p>
        </p:txBody>
      </p:sp>
      <p:sp>
        <p:nvSpPr>
          <p:cNvPr id="165901" name="AutoShape 13"/>
          <p:cNvSpPr>
            <a:spLocks noChangeArrowheads="1"/>
          </p:cNvSpPr>
          <p:nvPr/>
        </p:nvSpPr>
        <p:spPr bwMode="auto">
          <a:xfrm>
            <a:off x="0" y="4267200"/>
            <a:ext cx="1143000" cy="12954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b="1"/>
              <a:t>Details</a:t>
            </a:r>
          </a:p>
          <a:p>
            <a:pPr algn="ctr" eaLnBrk="0" hangingPunct="0"/>
            <a:r>
              <a:rPr lang="en-US" b="1"/>
              <a:t>Panel</a:t>
            </a: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 rot="-1673837">
            <a:off x="6882732" y="5274448"/>
            <a:ext cx="1860254" cy="1219200"/>
            <a:chOff x="3888" y="3360"/>
            <a:chExt cx="1056" cy="768"/>
          </a:xfrm>
          <a:solidFill>
            <a:srgbClr val="00B0F0"/>
          </a:solidFill>
        </p:grpSpPr>
        <p:sp>
          <p:nvSpPr>
            <p:cNvPr id="15372" name="AutoShape 15"/>
            <p:cNvSpPr>
              <a:spLocks noChangeArrowheads="1"/>
            </p:cNvSpPr>
            <p:nvPr/>
          </p:nvSpPr>
          <p:spPr bwMode="auto">
            <a:xfrm rot="10800000">
              <a:off x="3888" y="3360"/>
              <a:ext cx="1056" cy="768"/>
            </a:xfrm>
            <a:prstGeom prst="downArrow">
              <a:avLst>
                <a:gd name="adj1" fmla="val 50000"/>
                <a:gd name="adj2" fmla="val 25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algn="ctr" eaLnBrk="0" hangingPunct="0">
                <a:defRPr/>
              </a:pPr>
              <a:endParaRPr lang="en-US">
                <a:latin typeface="Times" pitchFamily="16" charset="0"/>
                <a:cs typeface="+mn-cs"/>
              </a:endParaRPr>
            </a:p>
          </p:txBody>
        </p:sp>
        <p:sp>
          <p:nvSpPr>
            <p:cNvPr id="15373" name="Text Box 16"/>
            <p:cNvSpPr txBox="1">
              <a:spLocks noChangeArrowheads="1"/>
            </p:cNvSpPr>
            <p:nvPr/>
          </p:nvSpPr>
          <p:spPr bwMode="auto">
            <a:xfrm>
              <a:off x="4158" y="3588"/>
              <a:ext cx="538" cy="36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b="1" dirty="0">
                  <a:latin typeface="Times" pitchFamily="16" charset="0"/>
                  <a:cs typeface="+mn-cs"/>
                </a:rPr>
                <a:t>Method Editor</a:t>
              </a:r>
            </a:p>
          </p:txBody>
        </p:sp>
      </p:grpSp>
      <p:sp>
        <p:nvSpPr>
          <p:cNvPr id="15371" name="TextBox 16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3" grpId="0" animBg="1"/>
      <p:bldP spid="165900" grpId="0" animBg="1"/>
      <p:bldP spid="16590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F5AB115A-3018-48C5-8BA5-C97C52514AC5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 Properties</a:t>
            </a:r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257300"/>
            <a:ext cx="70104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AutoShape 6"/>
          <p:cNvSpPr>
            <a:spLocks noChangeArrowheads="1"/>
          </p:cNvSpPr>
          <p:nvPr/>
        </p:nvSpPr>
        <p:spPr bwMode="auto">
          <a:xfrm>
            <a:off x="0" y="2209800"/>
            <a:ext cx="1447800" cy="990600"/>
          </a:xfrm>
          <a:prstGeom prst="rightArrow">
            <a:avLst>
              <a:gd name="adj1" fmla="val 50000"/>
              <a:gd name="adj2" fmla="val 36538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>
            <a:off x="0" y="4343400"/>
            <a:ext cx="1447800" cy="990600"/>
          </a:xfrm>
          <a:prstGeom prst="rightArrow">
            <a:avLst>
              <a:gd name="adj1" fmla="val 50000"/>
              <a:gd name="adj2" fmla="val 36538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391" name="AutoShape 8"/>
          <p:cNvSpPr>
            <a:spLocks noChangeArrowheads="1"/>
          </p:cNvSpPr>
          <p:nvPr/>
        </p:nvSpPr>
        <p:spPr bwMode="auto">
          <a:xfrm>
            <a:off x="0" y="4648200"/>
            <a:ext cx="1447800" cy="990600"/>
          </a:xfrm>
          <a:prstGeom prst="rightArrow">
            <a:avLst>
              <a:gd name="adj1" fmla="val 50000"/>
              <a:gd name="adj2" fmla="val 36538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392" name="AutoShape 9"/>
          <p:cNvSpPr>
            <a:spLocks noChangeArrowheads="1"/>
          </p:cNvSpPr>
          <p:nvPr/>
        </p:nvSpPr>
        <p:spPr bwMode="auto">
          <a:xfrm rot="10800000">
            <a:off x="5257800" y="2743200"/>
            <a:ext cx="1447800" cy="990600"/>
          </a:xfrm>
          <a:prstGeom prst="rightArrow">
            <a:avLst>
              <a:gd name="adj1" fmla="val 50000"/>
              <a:gd name="adj2" fmla="val 36538"/>
            </a:avLst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6393" name="Text Box 10"/>
          <p:cNvSpPr txBox="1">
            <a:spLocks noChangeArrowheads="1"/>
          </p:cNvSpPr>
          <p:nvPr/>
        </p:nvSpPr>
        <p:spPr bwMode="auto">
          <a:xfrm>
            <a:off x="-76200" y="2362200"/>
            <a:ext cx="1371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/>
              <a:t>Object Selected</a:t>
            </a:r>
          </a:p>
        </p:txBody>
      </p:sp>
      <p:sp>
        <p:nvSpPr>
          <p:cNvPr id="16394" name="Text Box 11"/>
          <p:cNvSpPr txBox="1">
            <a:spLocks noChangeArrowheads="1"/>
          </p:cNvSpPr>
          <p:nvPr/>
        </p:nvSpPr>
        <p:spPr bwMode="auto">
          <a:xfrm>
            <a:off x="-76200" y="4572000"/>
            <a:ext cx="1371600" cy="58102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/>
              <a:t>Change Properties</a:t>
            </a:r>
          </a:p>
        </p:txBody>
      </p:sp>
      <p:sp>
        <p:nvSpPr>
          <p:cNvPr id="16395" name="TextBox 10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Methods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Set of programming statements executed by object.</a:t>
            </a:r>
          </a:p>
          <a:p>
            <a:pPr eaLnBrk="1" hangingPunct="1"/>
            <a:r>
              <a:rPr lang="en-US" smtClean="0"/>
              <a:t>Methods commonly result in object performing action.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C1A4AE9B-1BFE-4110-B398-B3756A4485BF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590800" y="4800600"/>
            <a:ext cx="5114925" cy="1828800"/>
            <a:chOff x="2590800" y="4800600"/>
            <a:chExt cx="5114925" cy="1828800"/>
          </a:xfrm>
          <a:solidFill>
            <a:srgbClr val="00B0F0"/>
          </a:solidFill>
        </p:grpSpPr>
        <p:pic>
          <p:nvPicPr>
            <p:cNvPr id="1741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10000" y="4800600"/>
              <a:ext cx="3895725" cy="1762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17417" name="Right Arrow 8"/>
            <p:cNvSpPr>
              <a:spLocks noChangeArrowheads="1"/>
            </p:cNvSpPr>
            <p:nvPr/>
          </p:nvSpPr>
          <p:spPr bwMode="auto">
            <a:xfrm>
              <a:off x="2590800" y="5181600"/>
              <a:ext cx="1447800" cy="1447800"/>
            </a:xfrm>
            <a:prstGeom prst="rightArrow">
              <a:avLst>
                <a:gd name="adj1" fmla="val 50000"/>
                <a:gd name="adj2" fmla="val 50000"/>
              </a:avLst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r>
                <a:rPr lang="en-US">
                  <a:latin typeface="Times" pitchFamily="16" charset="0"/>
                  <a:cs typeface="+mn-cs"/>
                </a:rPr>
                <a:t>My</a:t>
              </a:r>
              <a:r>
                <a:rPr lang="en-US" baseline="0">
                  <a:latin typeface="Times" pitchFamily="16" charset="0"/>
                  <a:cs typeface="+mn-cs"/>
                </a:rPr>
                <a:t> </a:t>
              </a:r>
              <a:r>
                <a:rPr lang="en-US">
                  <a:latin typeface="Times" pitchFamily="16" charset="0"/>
                  <a:cs typeface="+mn-cs"/>
                </a:rPr>
                <a:t>first</a:t>
              </a:r>
              <a:r>
                <a:rPr lang="en-US" baseline="0">
                  <a:latin typeface="Times" pitchFamily="16" charset="0"/>
                  <a:cs typeface="+mn-cs"/>
                </a:rPr>
                <a:t> </a:t>
              </a:r>
              <a:r>
                <a:rPr lang="en-US">
                  <a:latin typeface="Times" pitchFamily="16" charset="0"/>
                  <a:cs typeface="+mn-cs"/>
                </a:rPr>
                <a:t>method</a:t>
              </a:r>
            </a:p>
          </p:txBody>
        </p:sp>
      </p:grpSp>
      <p:sp>
        <p:nvSpPr>
          <p:cNvPr id="17414" name="TextBox 10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1.4</a:t>
            </a:r>
          </a:p>
        </p:txBody>
      </p:sp>
      <p:pic>
        <p:nvPicPr>
          <p:cNvPr id="16" name="Picture 15" descr="animFrame1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685800"/>
            <a:ext cx="47625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animFrame2.bm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685800"/>
            <a:ext cx="47625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animFrame3.bm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685800"/>
            <a:ext cx="47625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animFrame4.bm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1000" y="685800"/>
            <a:ext cx="47625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2D90BE40-845F-4239-960F-3152E9779BF8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Methods</a:t>
            </a:r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Objects made of other objects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Snowman made of: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head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topHat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leftEye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rightEye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carrotNose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mouth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leftArm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rightArm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bottom</a:t>
            </a:r>
            <a:br>
              <a:rPr lang="en-US" sz="2000" smtClean="0"/>
            </a:br>
            <a:endParaRPr lang="en-US" sz="2000" smtClean="0"/>
          </a:p>
        </p:txBody>
      </p:sp>
      <p:pic>
        <p:nvPicPr>
          <p:cNvPr id="18437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841750" y="2219325"/>
            <a:ext cx="5226050" cy="3833813"/>
          </a:xfrm>
        </p:spPr>
      </p:pic>
      <p:sp>
        <p:nvSpPr>
          <p:cNvPr id="167944" name="Text Box 8"/>
          <p:cNvSpPr txBox="1">
            <a:spLocks noChangeArrowheads="1"/>
          </p:cNvSpPr>
          <p:nvPr/>
        </p:nvSpPr>
        <p:spPr bwMode="auto">
          <a:xfrm>
            <a:off x="2971800" y="3733800"/>
            <a:ext cx="3429000" cy="94773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/>
              <a:t>NOTE: how objects are named!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b="1"/>
              <a:t>This is called “camel case”</a:t>
            </a:r>
            <a:br>
              <a:rPr lang="en-US" b="1"/>
            </a:br>
            <a:endParaRPr lang="en-US" b="1"/>
          </a:p>
        </p:txBody>
      </p:sp>
      <p:sp>
        <p:nvSpPr>
          <p:cNvPr id="18439" name="TextBox 6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Methods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Each object can also be manipulated with methods.</a:t>
            </a:r>
          </a:p>
          <a:p>
            <a:pPr eaLnBrk="1" hangingPunct="1"/>
            <a:r>
              <a:rPr lang="en-US" smtClean="0"/>
              <a:t>Objects and “sub” objects can</a:t>
            </a:r>
          </a:p>
          <a:p>
            <a:pPr lvl="1" eaLnBrk="1" hangingPunct="1"/>
            <a:r>
              <a:rPr lang="en-US" smtClean="0"/>
              <a:t>Move</a:t>
            </a:r>
          </a:p>
          <a:p>
            <a:pPr lvl="1" eaLnBrk="1" hangingPunct="1"/>
            <a:r>
              <a:rPr lang="en-US" smtClean="0"/>
              <a:t>Turn</a:t>
            </a:r>
          </a:p>
          <a:p>
            <a:pPr lvl="1" eaLnBrk="1" hangingPunct="1"/>
            <a:r>
              <a:rPr lang="en-US" smtClean="0"/>
              <a:t>Roll</a:t>
            </a:r>
          </a:p>
          <a:p>
            <a:pPr lvl="1" eaLnBrk="1" hangingPunct="1"/>
            <a:r>
              <a:rPr lang="en-US" smtClean="0"/>
              <a:t>Say…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85D75FAD-5BF9-4343-B98D-C094815BEEEB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1946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724400" y="2590800"/>
            <a:ext cx="4071938" cy="3054350"/>
          </a:xfrm>
        </p:spPr>
      </p:pic>
      <p:pic>
        <p:nvPicPr>
          <p:cNvPr id="1833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5908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World is My…object?</a:t>
            </a:r>
          </a:p>
        </p:txBody>
      </p:sp>
      <p:sp>
        <p:nvSpPr>
          <p:cNvPr id="20483" name="Text Placeholder 4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Contains all other objects</a:t>
            </a:r>
          </a:p>
          <a:p>
            <a:pPr eaLnBrk="1" hangingPunct="1"/>
            <a:r>
              <a:rPr lang="en-US" smtClean="0"/>
              <a:t>Also has its own properties</a:t>
            </a:r>
          </a:p>
          <a:p>
            <a:pPr lvl="1" eaLnBrk="1" hangingPunct="1"/>
            <a:r>
              <a:rPr lang="en-US" smtClean="0"/>
              <a:t>Atmosphere color</a:t>
            </a:r>
          </a:p>
          <a:p>
            <a:pPr lvl="1" eaLnBrk="1" hangingPunct="1"/>
            <a:r>
              <a:rPr lang="en-US" smtClean="0"/>
              <a:t>Lighting</a:t>
            </a:r>
          </a:p>
          <a:p>
            <a:pPr lvl="1" eaLnBrk="1" hangingPunct="1"/>
            <a:r>
              <a:rPr lang="en-US" smtClean="0"/>
              <a:t>Fog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AEF90A21-A2F0-447C-8620-CE9E374DB1EB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2048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886200" y="2133600"/>
            <a:ext cx="4616450" cy="3425825"/>
          </a:xfrm>
        </p:spPr>
      </p:pic>
      <p:sp>
        <p:nvSpPr>
          <p:cNvPr id="20486" name="TextBox 7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Alice has Class(es)!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Objects are created from classes.</a:t>
            </a:r>
          </a:p>
          <a:p>
            <a:pPr eaLnBrk="1" hangingPunct="1"/>
            <a:r>
              <a:rPr lang="en-US" smtClean="0"/>
              <a:t>Class set of specifications that describe a particular “type” of object.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E72C5525-4326-4919-8C47-AEE3401BD13C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21509" name="TextBox 5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1.5</a:t>
            </a:r>
          </a:p>
        </p:txBody>
      </p:sp>
      <p:pic>
        <p:nvPicPr>
          <p:cNvPr id="215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462463" y="1600200"/>
            <a:ext cx="4281487" cy="1371600"/>
          </a:xfr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648200" y="3048000"/>
            <a:ext cx="426720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 eaLnBrk="0" hangingPunct="0">
              <a:lnSpc>
                <a:spcPct val="150000"/>
              </a:lnSpc>
            </a:pPr>
            <a:r>
              <a:rPr lang="en-US"/>
              <a:t>Each  item found in the Gallery is a class.</a:t>
            </a:r>
          </a:p>
          <a:p>
            <a:pPr marL="231775" indent="-231775" eaLnBrk="0" hangingPunct="0">
              <a:lnSpc>
                <a:spcPct val="150000"/>
              </a:lnSpc>
            </a:pPr>
            <a:r>
              <a:rPr lang="en-US"/>
              <a:t>Each time the class is used, it is an instance of that class.</a:t>
            </a:r>
          </a:p>
          <a:p>
            <a:pPr marL="231775" indent="-231775" eaLnBrk="0" hangingPunct="0">
              <a:lnSpc>
                <a:spcPct val="150000"/>
              </a:lnSpc>
            </a:pPr>
            <a:r>
              <a:rPr lang="en-US"/>
              <a:t>Gallery is a collection of different object types (animals, beach, people, etc.).</a:t>
            </a:r>
          </a:p>
          <a:p>
            <a:pPr marL="231775" indent="-231775" eaLnBrk="0" hangingPunct="0">
              <a:lnSpc>
                <a:spcPct val="150000"/>
              </a:lnSpc>
            </a:pPr>
            <a:r>
              <a:rPr lang="en-US"/>
              <a:t>Two galleries are used:</a:t>
            </a:r>
          </a:p>
          <a:p>
            <a:pPr marL="688975" lvl="1" indent="-231775" eaLnBrk="0" hangingPunct="0">
              <a:lnSpc>
                <a:spcPct val="150000"/>
              </a:lnSpc>
            </a:pPr>
            <a:r>
              <a:rPr lang="en-US"/>
              <a:t>Local gallery (stored on computer)</a:t>
            </a:r>
          </a:p>
          <a:p>
            <a:pPr marL="688975" lvl="1" indent="-231775" eaLnBrk="0" hangingPunct="0">
              <a:lnSpc>
                <a:spcPct val="150000"/>
              </a:lnSpc>
            </a:pPr>
            <a:r>
              <a:rPr lang="en-US"/>
              <a:t>Web gallery (maintained by creators of Alice)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57779852-EA59-4055-8811-4295B05DB105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Chapter 1 Objectives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To understand:</a:t>
            </a:r>
          </a:p>
          <a:p>
            <a:pPr lvl="1" eaLnBrk="1" hangingPunct="1"/>
            <a:r>
              <a:rPr lang="en-US" sz="2400" smtClean="0"/>
              <a:t>the differences in dimensions between 2D and 3D objects.</a:t>
            </a:r>
          </a:p>
          <a:p>
            <a:pPr lvl="1" eaLnBrk="1" hangingPunct="1"/>
            <a:r>
              <a:rPr lang="en-US" sz="2400" smtClean="0"/>
              <a:t>what directions 2D and 3D objects move in a 3D world.</a:t>
            </a:r>
          </a:p>
          <a:p>
            <a:pPr lvl="1" eaLnBrk="1" hangingPunct="1"/>
            <a:r>
              <a:rPr lang="en-US" sz="2400" smtClean="0"/>
              <a:t>what the seven mouse mode buttons are (and which one does not appear in quad view).</a:t>
            </a:r>
          </a:p>
          <a:p>
            <a:pPr lvl="1" eaLnBrk="1" hangingPunct="1"/>
            <a:r>
              <a:rPr lang="en-US" sz="2400" smtClean="0"/>
              <a:t>how an object’s center point affects rotation.</a:t>
            </a:r>
          </a:p>
          <a:p>
            <a:pPr lvl="1" eaLnBrk="1" hangingPunct="1"/>
            <a:r>
              <a:rPr lang="en-US" sz="2400" smtClean="0"/>
              <a:t>what the three axes are that appear when an object is selected and what role they play in movement.</a:t>
            </a:r>
          </a:p>
          <a:p>
            <a:pPr lvl="1" eaLnBrk="1" hangingPunct="1"/>
            <a:r>
              <a:rPr lang="en-US" sz="2400" smtClean="0"/>
              <a:t>what the view of quad view are and how they work.</a:t>
            </a:r>
          </a:p>
          <a:p>
            <a:pPr lvl="1" eaLnBrk="1" hangingPunct="1"/>
            <a:r>
              <a:rPr lang="en-US" sz="2400" smtClean="0"/>
              <a:t>what the coordinates (0,0,0) mean in a 3D system.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Blueprint that Describes a 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FE779B32-BB0E-420E-B243-A0166B611CB4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1863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24275" y="1447800"/>
            <a:ext cx="18383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1447800"/>
            <a:ext cx="18383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637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1447800"/>
            <a:ext cx="18383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1447800"/>
            <a:ext cx="18383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524000" y="5791200"/>
            <a:ext cx="6248400" cy="338138"/>
          </a:xfrm>
          <a:prstGeom prst="rect">
            <a:avLst/>
          </a:prstGeom>
          <a:solidFill>
            <a:srgbClr val="8EB5D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/>
              <a:t>Three instances of the house created from the blueprint (class).</a:t>
            </a:r>
          </a:p>
        </p:txBody>
      </p:sp>
      <p:sp>
        <p:nvSpPr>
          <p:cNvPr id="22537" name="TextBox 13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.33333  E" pathEditMode="relative" ptsTypes="">
                                      <p:cBhvr>
                                        <p:cTn id="8" dur="2000" fill="hold"/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24218 0.33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" y="1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Class Instance in Alice</a:t>
            </a:r>
          </a:p>
        </p:txBody>
      </p:sp>
      <p:sp>
        <p:nvSpPr>
          <p:cNvPr id="23555" name="Text Placeholder 4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Class: Chicken</a:t>
            </a:r>
          </a:p>
          <a:p>
            <a:pPr eaLnBrk="1" hangingPunct="1"/>
            <a:r>
              <a:rPr lang="en-US" smtClean="0"/>
              <a:t>Instance:</a:t>
            </a:r>
          </a:p>
          <a:p>
            <a:pPr lvl="1" eaLnBrk="1" hangingPunct="1"/>
            <a:r>
              <a:rPr lang="en-US" smtClean="0"/>
              <a:t>Chicken1</a:t>
            </a:r>
          </a:p>
          <a:p>
            <a:pPr lvl="1" eaLnBrk="1" hangingPunct="1"/>
            <a:r>
              <a:rPr lang="en-US" smtClean="0"/>
              <a:t>Chicken2</a:t>
            </a:r>
          </a:p>
          <a:p>
            <a:pPr lvl="1" eaLnBrk="1" hangingPunct="1"/>
            <a:r>
              <a:rPr lang="en-US" smtClean="0"/>
              <a:t>Chicken2</a:t>
            </a:r>
          </a:p>
          <a:p>
            <a:pPr eaLnBrk="1" hangingPunct="1"/>
            <a:r>
              <a:rPr lang="en-US" smtClean="0"/>
              <a:t>Each instance has its own properties, methods,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80456B5B-EDD8-4F5C-A0DE-9957FC26E9F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1775" y="1295400"/>
            <a:ext cx="27400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3200400"/>
            <a:ext cx="15430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5988" y="4114800"/>
            <a:ext cx="197167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0" name="TextBox 10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3D Objects and the Camera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00200"/>
            <a:ext cx="4070350" cy="2514600"/>
          </a:xfrm>
        </p:spPr>
        <p:txBody>
          <a:bodyPr/>
          <a:lstStyle/>
          <a:p>
            <a:pPr eaLnBrk="1" hangingPunct="1"/>
            <a:r>
              <a:rPr lang="en-US" smtClean="0"/>
              <a:t>Alice world and objects are three-dimensional</a:t>
            </a:r>
          </a:p>
          <a:p>
            <a:pPr lvl="1" eaLnBrk="1" hangingPunct="1"/>
            <a:r>
              <a:rPr lang="en-US" smtClean="0"/>
              <a:t>Height</a:t>
            </a:r>
          </a:p>
          <a:p>
            <a:pPr lvl="1" eaLnBrk="1" hangingPunct="1"/>
            <a:r>
              <a:rPr lang="en-US" smtClean="0"/>
              <a:t>Width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D401AEAC-D100-4EE1-953E-6B90CF74A3F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4581" name="TextBox 5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1.6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304800" y="4191000"/>
            <a:ext cx="40703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Ins="0"/>
          <a:lstStyle/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en-US" sz="2800" kern="0" baseline="0" dirty="0">
                <a:latin typeface="+mn-lt"/>
                <a:cs typeface="+mn-cs"/>
              </a:rPr>
              <a:t>Depth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133600" y="2786063"/>
            <a:ext cx="2819400" cy="1709737"/>
            <a:chOff x="2438400" y="2667000"/>
            <a:chExt cx="2819400" cy="1709607"/>
          </a:xfrm>
        </p:grpSpPr>
        <p:sp>
          <p:nvSpPr>
            <p:cNvPr id="24585" name="TextBox 7"/>
            <p:cNvSpPr txBox="1">
              <a:spLocks noChangeArrowheads="1"/>
            </p:cNvSpPr>
            <p:nvPr/>
          </p:nvSpPr>
          <p:spPr bwMode="auto">
            <a:xfrm>
              <a:off x="2438400" y="2667000"/>
              <a:ext cx="60960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9600"/>
                <a:t>}</a:t>
              </a:r>
            </a:p>
          </p:txBody>
        </p:sp>
        <p:sp>
          <p:nvSpPr>
            <p:cNvPr id="24586" name="TextBox 8"/>
            <p:cNvSpPr txBox="1">
              <a:spLocks noChangeArrowheads="1"/>
            </p:cNvSpPr>
            <p:nvPr/>
          </p:nvSpPr>
          <p:spPr bwMode="auto">
            <a:xfrm>
              <a:off x="2895600" y="2971800"/>
              <a:ext cx="2362200" cy="1404807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3200"/>
                <a:t>These dimensions are</a:t>
              </a:r>
            </a:p>
            <a:p>
              <a:pPr eaLnBrk="0" hangingPunct="0"/>
              <a:r>
                <a:rPr lang="en-US" sz="3200"/>
                <a:t>part of 2D objects</a:t>
              </a:r>
              <a:br>
                <a:rPr lang="en-US" sz="3200"/>
              </a:br>
              <a:endParaRPr lang="en-US" sz="3200"/>
            </a:p>
          </p:txBody>
        </p:sp>
      </p:grpSp>
      <p:pic>
        <p:nvPicPr>
          <p:cNvPr id="2458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345113" y="2209800"/>
            <a:ext cx="3341687" cy="26606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3D Movement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5467E55A-BED6-4590-83DF-2CF4AC096919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1.6</a:t>
            </a:r>
          </a:p>
        </p:txBody>
      </p:sp>
      <p:pic>
        <p:nvPicPr>
          <p:cNvPr id="1894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90750" y="2014538"/>
            <a:ext cx="4522788" cy="3743325"/>
          </a:xfr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876800" y="3581400"/>
            <a:ext cx="3886200" cy="5842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Motion is based on OBJECT’s perspective…our left is the Coach’s right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876800" y="3581400"/>
            <a:ext cx="3962400" cy="1077913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Forward is perceived as the object getting larger as it gets closer to us.</a:t>
            </a:r>
          </a:p>
          <a:p>
            <a:pPr eaLnBrk="0" hangingPunct="0"/>
            <a:r>
              <a:rPr lang="en-US"/>
              <a:t>Backward is perceived as the object getting smaller as it gets farther away from us.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3.33333E-6 L -0.00209 -0.28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-0.00486 0.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0" dur="2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0.00139 3.33333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1894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8944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B9C69B3F-5B19-4DA1-98C5-AC3A02E41F0F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Today’s Agenda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smtClean="0"/>
              <a:t>What is a Computer Program?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mtClean="0"/>
              <a:t>Algorithms and Programming Languages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mtClean="0"/>
              <a:t>Learning to Program with Alice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mtClean="0"/>
              <a:t>Objects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mtClean="0"/>
              <a:t>Classes and the Alice Galleries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smtClean="0"/>
              <a:t>3D Objects and the Camera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18F88824-7D0F-4E92-A1D9-413C42319682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85800" indent="-685800" eaLnBrk="1" hangingPunct="1"/>
            <a:r>
              <a:rPr lang="en-US" smtClean="0"/>
              <a:t>What is a Computer Program?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294688" cy="685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Computer is a device that follows instructions for manipulating and storing information.</a:t>
            </a:r>
          </a:p>
        </p:txBody>
      </p:sp>
      <p:sp>
        <p:nvSpPr>
          <p:cNvPr id="139269" name="AutoShape 5"/>
          <p:cNvSpPr>
            <a:spLocks noChangeArrowheads="1"/>
          </p:cNvSpPr>
          <p:nvPr/>
        </p:nvSpPr>
        <p:spPr bwMode="auto">
          <a:xfrm>
            <a:off x="4114800" y="2438400"/>
            <a:ext cx="838200" cy="990600"/>
          </a:xfrm>
          <a:prstGeom prst="downArrow">
            <a:avLst>
              <a:gd name="adj1" fmla="val 50000"/>
              <a:gd name="adj2" fmla="val 29545"/>
            </a:avLst>
          </a:prstGeom>
          <a:solidFill>
            <a:srgbClr val="4887BD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eaLnBrk="0" hangingPunct="0"/>
            <a:endParaRPr lang="en-US"/>
          </a:p>
        </p:txBody>
      </p:sp>
      <p:sp>
        <p:nvSpPr>
          <p:cNvPr id="139270" name="Rectangle 6"/>
          <p:cNvSpPr>
            <a:spLocks noChangeArrowheads="1"/>
          </p:cNvSpPr>
          <p:nvPr/>
        </p:nvSpPr>
        <p:spPr bwMode="auto">
          <a:xfrm>
            <a:off x="304800" y="3505200"/>
            <a:ext cx="82946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baseline="0"/>
              <a:t>How does the computer get those instructions?</a:t>
            </a:r>
          </a:p>
        </p:txBody>
      </p:sp>
      <p:sp>
        <p:nvSpPr>
          <p:cNvPr id="139271" name="AutoShape 7"/>
          <p:cNvSpPr>
            <a:spLocks noChangeArrowheads="1"/>
          </p:cNvSpPr>
          <p:nvPr/>
        </p:nvSpPr>
        <p:spPr bwMode="auto">
          <a:xfrm>
            <a:off x="4114800" y="4038600"/>
            <a:ext cx="838200" cy="990600"/>
          </a:xfrm>
          <a:prstGeom prst="downArrow">
            <a:avLst>
              <a:gd name="adj1" fmla="val 50000"/>
              <a:gd name="adj2" fmla="val 29545"/>
            </a:avLst>
          </a:prstGeom>
          <a:solidFill>
            <a:srgbClr val="4887BD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eaLnBrk="0" hangingPunct="0"/>
            <a:endParaRPr lang="en-US"/>
          </a:p>
        </p:txBody>
      </p:sp>
      <p:sp>
        <p:nvSpPr>
          <p:cNvPr id="139273" name="Rectangle 9"/>
          <p:cNvSpPr>
            <a:spLocks noChangeArrowheads="1"/>
          </p:cNvSpPr>
          <p:nvPr/>
        </p:nvSpPr>
        <p:spPr bwMode="auto">
          <a:xfrm>
            <a:off x="304800" y="5257800"/>
            <a:ext cx="82946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baseline="0"/>
              <a:t>A computer program is a set of instructions that the computer follows to perform a task.</a:t>
            </a:r>
          </a:p>
        </p:txBody>
      </p:sp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0" dur="500"/>
                                        <p:tgtEl>
                                          <p:spTgt spid="13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build="p"/>
      <p:bldP spid="139269" grpId="0" animBg="1"/>
      <p:bldP spid="139270" grpId="0"/>
      <p:bldP spid="139271" grpId="0" animBg="1"/>
      <p:bldP spid="1392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5816FA3A-D112-4F2E-AA13-1B1AAC478079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85800" indent="-685800" eaLnBrk="1" hangingPunct="1"/>
            <a:r>
              <a:rPr lang="en-US" smtClean="0"/>
              <a:t>What is a Computer Program?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294688" cy="4495800"/>
          </a:xfrm>
        </p:spPr>
        <p:txBody>
          <a:bodyPr/>
          <a:lstStyle/>
          <a:p>
            <a:pPr eaLnBrk="1" hangingPunct="1"/>
            <a:r>
              <a:rPr lang="en-US" smtClean="0"/>
              <a:t>Program</a:t>
            </a:r>
          </a:p>
          <a:p>
            <a:pPr lvl="1" eaLnBrk="1" hangingPunct="1"/>
            <a:r>
              <a:rPr lang="en-US" smtClean="0"/>
              <a:t>Set of instructions; carefully written so </a:t>
            </a:r>
            <a:br>
              <a:rPr lang="en-US" smtClean="0"/>
            </a:br>
            <a:r>
              <a:rPr lang="en-US" smtClean="0"/>
              <a:t>that they follow a logical sequence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When the computer performs those instructions, the computer is </a:t>
            </a:r>
            <a:r>
              <a:rPr lang="en-US" smtClean="0">
                <a:solidFill>
                  <a:srgbClr val="00008E"/>
                </a:solidFill>
              </a:rPr>
              <a:t>running</a:t>
            </a:r>
            <a:r>
              <a:rPr lang="en-US" smtClean="0"/>
              <a:t> or </a:t>
            </a:r>
            <a:r>
              <a:rPr lang="en-US" smtClean="0">
                <a:solidFill>
                  <a:srgbClr val="00008E"/>
                </a:solidFill>
              </a:rPr>
              <a:t>executing</a:t>
            </a:r>
            <a:r>
              <a:rPr lang="en-US" smtClean="0"/>
              <a:t> a program.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010400" y="2133600"/>
            <a:ext cx="2438400" cy="1447800"/>
            <a:chOff x="4224" y="1344"/>
            <a:chExt cx="1833" cy="912"/>
          </a:xfrm>
        </p:grpSpPr>
        <p:sp>
          <p:nvSpPr>
            <p:cNvPr id="7175" name="AutoShape 8"/>
            <p:cNvSpPr>
              <a:spLocks noChangeArrowheads="1"/>
            </p:cNvSpPr>
            <p:nvPr/>
          </p:nvSpPr>
          <p:spPr bwMode="auto">
            <a:xfrm>
              <a:off x="4224" y="1344"/>
              <a:ext cx="1604" cy="912"/>
            </a:xfrm>
            <a:prstGeom prst="leftArrow">
              <a:avLst>
                <a:gd name="adj1" fmla="val 50000"/>
                <a:gd name="adj2" fmla="val 42105"/>
              </a:avLst>
            </a:prstGeom>
            <a:solidFill>
              <a:srgbClr val="4887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7176" name="Text Box 9"/>
            <p:cNvSpPr txBox="1">
              <a:spLocks noChangeArrowheads="1"/>
            </p:cNvSpPr>
            <p:nvPr/>
          </p:nvSpPr>
          <p:spPr bwMode="auto">
            <a:xfrm>
              <a:off x="4569" y="1536"/>
              <a:ext cx="1488" cy="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solidFill>
                    <a:schemeClr val="bg1"/>
                  </a:solidFill>
                </a:rPr>
                <a:t>Steps are called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b="1">
                  <a:solidFill>
                    <a:schemeClr val="bg1"/>
                  </a:solidFill>
                </a:rPr>
                <a:t>an ALGORITHM</a:t>
              </a:r>
            </a:p>
          </p:txBody>
        </p:sp>
      </p:grpSp>
      <p:sp>
        <p:nvSpPr>
          <p:cNvPr id="7174" name="TextBox 7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814A80EE-46B2-40CC-ACC9-885AEBA4612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85800" indent="-685800" eaLnBrk="1" hangingPunct="1"/>
            <a:r>
              <a:rPr lang="en-US" smtClean="0"/>
              <a:t>Algorithms and Programming Languages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294688" cy="1752600"/>
          </a:xfrm>
        </p:spPr>
        <p:txBody>
          <a:bodyPr/>
          <a:lstStyle/>
          <a:p>
            <a:pPr eaLnBrk="1" hangingPunct="1"/>
            <a:r>
              <a:rPr lang="en-US" smtClean="0"/>
              <a:t>Algorithm</a:t>
            </a:r>
          </a:p>
          <a:p>
            <a:pPr lvl="1" eaLnBrk="1" hangingPunct="1"/>
            <a:r>
              <a:rPr lang="en-US" smtClean="0"/>
              <a:t>Set of well-defined logical steps</a:t>
            </a:r>
          </a:p>
          <a:p>
            <a:pPr lvl="1" eaLnBrk="1" hangingPunct="1"/>
            <a:r>
              <a:rPr lang="en-US" smtClean="0"/>
              <a:t>Must be performed in order to perform a task</a:t>
            </a:r>
          </a:p>
        </p:txBody>
      </p:sp>
      <p:sp>
        <p:nvSpPr>
          <p:cNvPr id="141316" name="Rectangle 4"/>
          <p:cNvSpPr>
            <a:spLocks noChangeArrowheads="1"/>
          </p:cNvSpPr>
          <p:nvPr/>
        </p:nvSpPr>
        <p:spPr bwMode="auto">
          <a:xfrm>
            <a:off x="304800" y="3352800"/>
            <a:ext cx="5334000" cy="3048000"/>
          </a:xfrm>
          <a:prstGeom prst="rect">
            <a:avLst/>
          </a:prstGeom>
          <a:gradFill rotWithShape="1">
            <a:gsLst>
              <a:gs pos="0">
                <a:srgbClr val="8EB5D6"/>
              </a:gs>
              <a:gs pos="100000">
                <a:srgbClr val="CDDEED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rIns="0"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800" baseline="0"/>
              <a:t>Example…making a cup of instant coffee: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aseline="0"/>
              <a:t>Remove lid from coffee jar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aseline="0"/>
              <a:t>Put lid down on counter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aseline="0"/>
              <a:t>Remove 1 tsp of coffee from jar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aseline="0"/>
              <a:t>Place that coffee in a cup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aseline="0"/>
              <a:t>Add 8 oz of boiling water to cup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aseline="0"/>
              <a:t>Use teaspoon to stir water and coffee mixture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aseline="0"/>
              <a:t>Stir 10 revolutions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baseline="0"/>
              <a:t>Remove teaspoon from cup and place on counter</a:t>
            </a:r>
          </a:p>
        </p:txBody>
      </p:sp>
      <p:sp>
        <p:nvSpPr>
          <p:cNvPr id="8198" name="TextBox 6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1.2</a:t>
            </a:r>
          </a:p>
        </p:txBody>
      </p:sp>
      <p:sp>
        <p:nvSpPr>
          <p:cNvPr id="141317" name="Text Box 5"/>
          <p:cNvSpPr txBox="1">
            <a:spLocks noChangeAspect="1" noChangeArrowheads="1"/>
          </p:cNvSpPr>
          <p:nvPr/>
        </p:nvSpPr>
        <p:spPr bwMode="auto">
          <a:xfrm>
            <a:off x="5638800" y="3886200"/>
            <a:ext cx="2895600" cy="1558925"/>
          </a:xfrm>
          <a:prstGeom prst="rect">
            <a:avLst/>
          </a:prstGeom>
          <a:solidFill>
            <a:srgbClr val="4887BD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Is this adequate?</a:t>
            </a:r>
          </a:p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Is it detailed enough?</a:t>
            </a:r>
          </a:p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Is there anything ambiguous in what is written?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13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1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41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1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41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41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1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41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41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413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41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41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41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/>
      <p:bldP spid="141316" grpId="0" build="allAtOnce" animBg="1"/>
      <p:bldP spid="141317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5900B201-0923-4BA2-85E7-4E8D63A25B46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Algorithms and Programming Languages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294688" cy="1143000"/>
          </a:xfrm>
        </p:spPr>
        <p:txBody>
          <a:bodyPr/>
          <a:lstStyle/>
          <a:p>
            <a:pPr eaLnBrk="1" hangingPunct="1"/>
            <a:r>
              <a:rPr lang="en-US" smtClean="0"/>
              <a:t>Algorithms as written are understandable by humans (</a:t>
            </a:r>
            <a:r>
              <a:rPr lang="en-US" smtClean="0">
                <a:solidFill>
                  <a:srgbClr val="00008E"/>
                </a:solidFill>
              </a:rPr>
              <a:t>natural </a:t>
            </a:r>
            <a:r>
              <a:rPr lang="en-US" smtClean="0">
                <a:solidFill>
                  <a:schemeClr val="accent2"/>
                </a:solidFill>
              </a:rPr>
              <a:t>language</a:t>
            </a:r>
            <a:r>
              <a:rPr lang="en-US" smtClean="0"/>
              <a:t>)</a:t>
            </a:r>
          </a:p>
        </p:txBody>
      </p:sp>
      <p:pic>
        <p:nvPicPr>
          <p:cNvPr id="142342" name="Picture 6" descr="MCj0404055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4419600"/>
            <a:ext cx="1841500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7" name="Picture 11" descr="MCj02114800000[1]"/>
          <p:cNvPicPr>
            <a:picLocks noChangeAspect="1" noChangeArrowheads="1"/>
          </p:cNvPicPr>
          <p:nvPr/>
        </p:nvPicPr>
        <p:blipFill>
          <a:blip r:embed="rId4"/>
          <a:srcRect b="28540"/>
          <a:stretch>
            <a:fillRect/>
          </a:stretch>
        </p:blipFill>
        <p:spPr bwMode="auto">
          <a:xfrm flipH="1">
            <a:off x="6188075" y="4495800"/>
            <a:ext cx="7461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50" name="Picture 14" descr="MCPE02758_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1219200" y="4267200"/>
            <a:ext cx="2054225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51" name="AutoShape 15"/>
          <p:cNvSpPr>
            <a:spLocks noChangeArrowheads="1"/>
          </p:cNvSpPr>
          <p:nvPr/>
        </p:nvSpPr>
        <p:spPr bwMode="auto">
          <a:xfrm>
            <a:off x="3124200" y="4038600"/>
            <a:ext cx="2667000" cy="1371600"/>
          </a:xfrm>
          <a:prstGeom prst="wedgeRoundRectCallout">
            <a:avLst>
              <a:gd name="adj1" fmla="val -68333"/>
              <a:gd name="adj2" fmla="val 270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/>
              <a:t>Blah</a:t>
            </a:r>
          </a:p>
          <a:p>
            <a:pPr algn="ctr" eaLnBrk="0" hangingPunct="0"/>
            <a:r>
              <a:rPr lang="en-US"/>
              <a:t>Blah</a:t>
            </a:r>
          </a:p>
          <a:p>
            <a:pPr algn="ctr" eaLnBrk="0" hangingPunct="0"/>
            <a:r>
              <a:rPr lang="en-US"/>
              <a:t>Blah</a:t>
            </a:r>
          </a:p>
          <a:p>
            <a:pPr algn="ctr" eaLnBrk="0" hangingPunct="0"/>
            <a:endParaRPr lang="en-US"/>
          </a:p>
        </p:txBody>
      </p:sp>
      <p:sp>
        <p:nvSpPr>
          <p:cNvPr id="142352" name="AutoShape 16"/>
          <p:cNvSpPr>
            <a:spLocks noChangeArrowheads="1"/>
          </p:cNvSpPr>
          <p:nvPr/>
        </p:nvSpPr>
        <p:spPr bwMode="auto">
          <a:xfrm flipH="1">
            <a:off x="3124200" y="4038600"/>
            <a:ext cx="2667000" cy="1371600"/>
          </a:xfrm>
          <a:prstGeom prst="wedgeRoundRectCallout">
            <a:avLst>
              <a:gd name="adj1" fmla="val -79227"/>
              <a:gd name="adj2" fmla="val 2488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2000"/>
              <a:t>01100010011011000110000101101000001000000110001001101100011000010110100000100000</a:t>
            </a:r>
          </a:p>
          <a:p>
            <a:pPr algn="ctr" eaLnBrk="0" hangingPunct="0"/>
            <a:r>
              <a:rPr lang="en-US" sz="2000"/>
              <a:t>01100010011011000110000101101000</a:t>
            </a:r>
          </a:p>
        </p:txBody>
      </p:sp>
      <p:sp>
        <p:nvSpPr>
          <p:cNvPr id="142353" name="Rectangle 17"/>
          <p:cNvSpPr>
            <a:spLocks noChangeArrowheads="1"/>
          </p:cNvSpPr>
          <p:nvPr/>
        </p:nvSpPr>
        <p:spPr bwMode="auto">
          <a:xfrm>
            <a:off x="304800" y="2667000"/>
            <a:ext cx="829468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0"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aseline="0"/>
              <a:t>Natural language is NOT understood by computers (</a:t>
            </a:r>
            <a:r>
              <a:rPr lang="en-US" sz="3200" baseline="0">
                <a:solidFill>
                  <a:srgbClr val="00008E"/>
                </a:solidFill>
              </a:rPr>
              <a:t>machine language</a:t>
            </a:r>
            <a:r>
              <a:rPr lang="en-US" sz="3200" baseline="0"/>
              <a:t>)</a:t>
            </a:r>
          </a:p>
        </p:txBody>
      </p:sp>
      <p:sp>
        <p:nvSpPr>
          <p:cNvPr id="9227" name="TextBox 10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/>
      <p:bldP spid="142351" grpId="0" animBg="1"/>
      <p:bldP spid="142351" grpId="1" animBg="1"/>
      <p:bldP spid="142352" grpId="0" animBg="1"/>
      <p:bldP spid="1423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C64081E3-C47B-4271-943F-042E5C9996AE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Algorithms and Programming Languages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294688" cy="1143000"/>
          </a:xfrm>
        </p:spPr>
        <p:txBody>
          <a:bodyPr/>
          <a:lstStyle/>
          <a:p>
            <a:pPr eaLnBrk="1" hangingPunct="1"/>
            <a:r>
              <a:rPr lang="en-US" smtClean="0"/>
              <a:t>Programming language converted to machine language by </a:t>
            </a:r>
            <a:r>
              <a:rPr lang="en-US" i="1" smtClean="0">
                <a:solidFill>
                  <a:schemeClr val="accent2"/>
                </a:solidFill>
              </a:rPr>
              <a:t>compiler</a:t>
            </a:r>
            <a:r>
              <a:rPr lang="en-US" smtClean="0"/>
              <a:t> or </a:t>
            </a:r>
            <a:r>
              <a:rPr lang="en-US" i="1" smtClean="0">
                <a:solidFill>
                  <a:schemeClr val="accent2"/>
                </a:solidFill>
              </a:rPr>
              <a:t>interpreter</a:t>
            </a:r>
          </a:p>
        </p:txBody>
      </p:sp>
      <p:sp>
        <p:nvSpPr>
          <p:cNvPr id="152583" name="AutoShape 7"/>
          <p:cNvSpPr>
            <a:spLocks noChangeArrowheads="1"/>
          </p:cNvSpPr>
          <p:nvPr/>
        </p:nvSpPr>
        <p:spPr bwMode="auto">
          <a:xfrm>
            <a:off x="2133600" y="3352800"/>
            <a:ext cx="3886200" cy="1905000"/>
          </a:xfrm>
          <a:prstGeom prst="wedgeRoundRectCallout">
            <a:avLst>
              <a:gd name="adj1" fmla="val 95546"/>
              <a:gd name="adj2" fmla="val 3400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1800" b="1"/>
              <a:t>Starting</a:t>
            </a:r>
            <a:br>
              <a:rPr lang="en-US" sz="1800" b="1"/>
            </a:br>
            <a:r>
              <a:rPr lang="en-US" sz="1800"/>
              <a:t>…010100110111010001100001011100100111010001101001011011100110011100100000</a:t>
            </a:r>
          </a:p>
          <a:p>
            <a:pPr eaLnBrk="0" hangingPunct="0"/>
            <a:r>
              <a:rPr lang="en-US" sz="1800" b="1"/>
              <a:t>out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…011011110111010101110100</a:t>
            </a:r>
          </a:p>
          <a:p>
            <a:pPr eaLnBrk="0" hangingPunct="0"/>
            <a:r>
              <a:rPr lang="en-US" sz="1800" b="1"/>
              <a:t>With</a:t>
            </a:r>
          </a:p>
          <a:p>
            <a:pPr eaLnBrk="0" hangingPunct="0"/>
            <a:r>
              <a:rPr lang="en-US" sz="1800"/>
              <a:t>…0111011101101001011101000110100000100000</a:t>
            </a:r>
          </a:p>
          <a:p>
            <a:pPr eaLnBrk="0" hangingPunct="0"/>
            <a:r>
              <a:rPr lang="en-US" sz="1800" b="1"/>
              <a:t>Alice</a:t>
            </a:r>
          </a:p>
          <a:p>
            <a:pPr eaLnBrk="0" hangingPunct="0"/>
            <a:r>
              <a:rPr lang="en-US" sz="1800"/>
              <a:t>…0100000101101100011010010110001101100101 </a:t>
            </a:r>
          </a:p>
        </p:txBody>
      </p:sp>
      <p:pic>
        <p:nvPicPr>
          <p:cNvPr id="10246" name="Picture 4" descr="MCj0404055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5105400"/>
            <a:ext cx="10668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47" name="Group 43"/>
          <p:cNvGrpSpPr>
            <a:grpSpLocks/>
          </p:cNvGrpSpPr>
          <p:nvPr/>
        </p:nvGrpSpPr>
        <p:grpSpPr bwMode="auto">
          <a:xfrm>
            <a:off x="6934200" y="4343400"/>
            <a:ext cx="1819275" cy="1679575"/>
            <a:chOff x="4320" y="2112"/>
            <a:chExt cx="1146" cy="1058"/>
          </a:xfrm>
        </p:grpSpPr>
        <p:sp>
          <p:nvSpPr>
            <p:cNvPr id="10249" name="AutoShape 12"/>
            <p:cNvSpPr>
              <a:spLocks noChangeAspect="1" noChangeArrowheads="1" noTextEdit="1"/>
            </p:cNvSpPr>
            <p:nvPr/>
          </p:nvSpPr>
          <p:spPr bwMode="auto">
            <a:xfrm>
              <a:off x="4320" y="2112"/>
              <a:ext cx="1146" cy="1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0" name="Freeform 39"/>
            <p:cNvSpPr>
              <a:spLocks/>
            </p:cNvSpPr>
            <p:nvPr/>
          </p:nvSpPr>
          <p:spPr bwMode="auto">
            <a:xfrm>
              <a:off x="4320" y="2112"/>
              <a:ext cx="1146" cy="801"/>
            </a:xfrm>
            <a:custGeom>
              <a:avLst/>
              <a:gdLst>
                <a:gd name="T0" fmla="*/ 549 w 2292"/>
                <a:gd name="T1" fmla="*/ 236 h 1602"/>
                <a:gd name="T2" fmla="*/ 546 w 2292"/>
                <a:gd name="T3" fmla="*/ 225 h 1602"/>
                <a:gd name="T4" fmla="*/ 537 w 2292"/>
                <a:gd name="T5" fmla="*/ 215 h 1602"/>
                <a:gd name="T6" fmla="*/ 522 w 2292"/>
                <a:gd name="T7" fmla="*/ 207 h 1602"/>
                <a:gd name="T8" fmla="*/ 506 w 2292"/>
                <a:gd name="T9" fmla="*/ 195 h 1602"/>
                <a:gd name="T10" fmla="*/ 498 w 2292"/>
                <a:gd name="T11" fmla="*/ 157 h 1602"/>
                <a:gd name="T12" fmla="*/ 483 w 2292"/>
                <a:gd name="T13" fmla="*/ 120 h 1602"/>
                <a:gd name="T14" fmla="*/ 462 w 2292"/>
                <a:gd name="T15" fmla="*/ 88 h 1602"/>
                <a:gd name="T16" fmla="*/ 435 w 2292"/>
                <a:gd name="T17" fmla="*/ 57 h 1602"/>
                <a:gd name="T18" fmla="*/ 400 w 2292"/>
                <a:gd name="T19" fmla="*/ 31 h 1602"/>
                <a:gd name="T20" fmla="*/ 361 w 2292"/>
                <a:gd name="T21" fmla="*/ 13 h 1602"/>
                <a:gd name="T22" fmla="*/ 319 w 2292"/>
                <a:gd name="T23" fmla="*/ 3 h 1602"/>
                <a:gd name="T24" fmla="*/ 276 w 2292"/>
                <a:gd name="T25" fmla="*/ 1 h 1602"/>
                <a:gd name="T26" fmla="*/ 233 w 2292"/>
                <a:gd name="T27" fmla="*/ 6 h 1602"/>
                <a:gd name="T28" fmla="*/ 194 w 2292"/>
                <a:gd name="T29" fmla="*/ 20 h 1602"/>
                <a:gd name="T30" fmla="*/ 159 w 2292"/>
                <a:gd name="T31" fmla="*/ 41 h 1602"/>
                <a:gd name="T32" fmla="*/ 129 w 2292"/>
                <a:gd name="T33" fmla="*/ 67 h 1602"/>
                <a:gd name="T34" fmla="*/ 102 w 2292"/>
                <a:gd name="T35" fmla="*/ 98 h 1602"/>
                <a:gd name="T36" fmla="*/ 83 w 2292"/>
                <a:gd name="T37" fmla="*/ 134 h 1602"/>
                <a:gd name="T38" fmla="*/ 71 w 2292"/>
                <a:gd name="T39" fmla="*/ 173 h 1602"/>
                <a:gd name="T40" fmla="*/ 57 w 2292"/>
                <a:gd name="T41" fmla="*/ 205 h 1602"/>
                <a:gd name="T42" fmla="*/ 31 w 2292"/>
                <a:gd name="T43" fmla="*/ 220 h 1602"/>
                <a:gd name="T44" fmla="*/ 24 w 2292"/>
                <a:gd name="T45" fmla="*/ 244 h 1602"/>
                <a:gd name="T46" fmla="*/ 24 w 2292"/>
                <a:gd name="T47" fmla="*/ 366 h 1602"/>
                <a:gd name="T48" fmla="*/ 26 w 2292"/>
                <a:gd name="T49" fmla="*/ 377 h 1602"/>
                <a:gd name="T50" fmla="*/ 34 w 2292"/>
                <a:gd name="T51" fmla="*/ 386 h 1602"/>
                <a:gd name="T52" fmla="*/ 51 w 2292"/>
                <a:gd name="T53" fmla="*/ 397 h 1602"/>
                <a:gd name="T54" fmla="*/ 73 w 2292"/>
                <a:gd name="T55" fmla="*/ 401 h 1602"/>
                <a:gd name="T56" fmla="*/ 96 w 2292"/>
                <a:gd name="T57" fmla="*/ 397 h 1602"/>
                <a:gd name="T58" fmla="*/ 113 w 2292"/>
                <a:gd name="T59" fmla="*/ 386 h 1602"/>
                <a:gd name="T60" fmla="*/ 120 w 2292"/>
                <a:gd name="T61" fmla="*/ 377 h 1602"/>
                <a:gd name="T62" fmla="*/ 122 w 2292"/>
                <a:gd name="T63" fmla="*/ 366 h 1602"/>
                <a:gd name="T64" fmla="*/ 121 w 2292"/>
                <a:gd name="T65" fmla="*/ 230 h 1602"/>
                <a:gd name="T66" fmla="*/ 115 w 2292"/>
                <a:gd name="T67" fmla="*/ 220 h 1602"/>
                <a:gd name="T68" fmla="*/ 103 w 2292"/>
                <a:gd name="T69" fmla="*/ 211 h 1602"/>
                <a:gd name="T70" fmla="*/ 87 w 2292"/>
                <a:gd name="T71" fmla="*/ 205 h 1602"/>
                <a:gd name="T72" fmla="*/ 84 w 2292"/>
                <a:gd name="T73" fmla="*/ 190 h 1602"/>
                <a:gd name="T74" fmla="*/ 126 w 2292"/>
                <a:gd name="T75" fmla="*/ 166 h 1602"/>
                <a:gd name="T76" fmla="*/ 154 w 2292"/>
                <a:gd name="T77" fmla="*/ 119 h 1602"/>
                <a:gd name="T78" fmla="*/ 194 w 2292"/>
                <a:gd name="T79" fmla="*/ 85 h 1602"/>
                <a:gd name="T80" fmla="*/ 243 w 2292"/>
                <a:gd name="T81" fmla="*/ 65 h 1602"/>
                <a:gd name="T82" fmla="*/ 298 w 2292"/>
                <a:gd name="T83" fmla="*/ 60 h 1602"/>
                <a:gd name="T84" fmla="*/ 349 w 2292"/>
                <a:gd name="T85" fmla="*/ 72 h 1602"/>
                <a:gd name="T86" fmla="*/ 394 w 2292"/>
                <a:gd name="T87" fmla="*/ 99 h 1602"/>
                <a:gd name="T88" fmla="*/ 429 w 2292"/>
                <a:gd name="T89" fmla="*/ 138 h 1602"/>
                <a:gd name="T90" fmla="*/ 448 w 2292"/>
                <a:gd name="T91" fmla="*/ 180 h 1602"/>
                <a:gd name="T92" fmla="*/ 489 w 2292"/>
                <a:gd name="T93" fmla="*/ 199 h 1602"/>
                <a:gd name="T94" fmla="*/ 467 w 2292"/>
                <a:gd name="T95" fmla="*/ 212 h 1602"/>
                <a:gd name="T96" fmla="*/ 451 w 2292"/>
                <a:gd name="T97" fmla="*/ 232 h 1602"/>
                <a:gd name="T98" fmla="*/ 451 w 2292"/>
                <a:gd name="T99" fmla="*/ 371 h 1602"/>
                <a:gd name="T100" fmla="*/ 455 w 2292"/>
                <a:gd name="T101" fmla="*/ 382 h 1602"/>
                <a:gd name="T102" fmla="*/ 467 w 2292"/>
                <a:gd name="T103" fmla="*/ 393 h 1602"/>
                <a:gd name="T104" fmla="*/ 488 w 2292"/>
                <a:gd name="T105" fmla="*/ 400 h 1602"/>
                <a:gd name="T106" fmla="*/ 511 w 2292"/>
                <a:gd name="T107" fmla="*/ 400 h 1602"/>
                <a:gd name="T108" fmla="*/ 532 w 2292"/>
                <a:gd name="T109" fmla="*/ 393 h 1602"/>
                <a:gd name="T110" fmla="*/ 544 w 2292"/>
                <a:gd name="T111" fmla="*/ 382 h 1602"/>
                <a:gd name="T112" fmla="*/ 549 w 2292"/>
                <a:gd name="T113" fmla="*/ 371 h 1602"/>
                <a:gd name="T114" fmla="*/ 573 w 2292"/>
                <a:gd name="T115" fmla="*/ 360 h 160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292"/>
                <a:gd name="T175" fmla="*/ 0 h 1602"/>
                <a:gd name="T176" fmla="*/ 2292 w 2292"/>
                <a:gd name="T177" fmla="*/ 1602 h 160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292" h="1602">
                  <a:moveTo>
                    <a:pt x="2292" y="976"/>
                  </a:moveTo>
                  <a:lnTo>
                    <a:pt x="2195" y="976"/>
                  </a:lnTo>
                  <a:lnTo>
                    <a:pt x="2195" y="955"/>
                  </a:lnTo>
                  <a:lnTo>
                    <a:pt x="2195" y="944"/>
                  </a:lnTo>
                  <a:lnTo>
                    <a:pt x="2193" y="934"/>
                  </a:lnTo>
                  <a:lnTo>
                    <a:pt x="2191" y="922"/>
                  </a:lnTo>
                  <a:lnTo>
                    <a:pt x="2186" y="912"/>
                  </a:lnTo>
                  <a:lnTo>
                    <a:pt x="2181" y="901"/>
                  </a:lnTo>
                  <a:lnTo>
                    <a:pt x="2176" y="892"/>
                  </a:lnTo>
                  <a:lnTo>
                    <a:pt x="2168" y="883"/>
                  </a:lnTo>
                  <a:lnTo>
                    <a:pt x="2159" y="874"/>
                  </a:lnTo>
                  <a:lnTo>
                    <a:pt x="2147" y="862"/>
                  </a:lnTo>
                  <a:lnTo>
                    <a:pt x="2133" y="853"/>
                  </a:lnTo>
                  <a:lnTo>
                    <a:pt x="2118" y="844"/>
                  </a:lnTo>
                  <a:lnTo>
                    <a:pt x="2102" y="836"/>
                  </a:lnTo>
                  <a:lnTo>
                    <a:pt x="2085" y="830"/>
                  </a:lnTo>
                  <a:lnTo>
                    <a:pt x="2067" y="824"/>
                  </a:lnTo>
                  <a:lnTo>
                    <a:pt x="2049" y="819"/>
                  </a:lnTo>
                  <a:lnTo>
                    <a:pt x="2029" y="817"/>
                  </a:lnTo>
                  <a:lnTo>
                    <a:pt x="2026" y="778"/>
                  </a:lnTo>
                  <a:lnTo>
                    <a:pt x="2020" y="739"/>
                  </a:lnTo>
                  <a:lnTo>
                    <a:pt x="2012" y="701"/>
                  </a:lnTo>
                  <a:lnTo>
                    <a:pt x="2004" y="663"/>
                  </a:lnTo>
                  <a:lnTo>
                    <a:pt x="1992" y="625"/>
                  </a:lnTo>
                  <a:lnTo>
                    <a:pt x="1981" y="588"/>
                  </a:lnTo>
                  <a:lnTo>
                    <a:pt x="1967" y="551"/>
                  </a:lnTo>
                  <a:lnTo>
                    <a:pt x="1951" y="515"/>
                  </a:lnTo>
                  <a:lnTo>
                    <a:pt x="1935" y="481"/>
                  </a:lnTo>
                  <a:lnTo>
                    <a:pt x="1915" y="446"/>
                  </a:lnTo>
                  <a:lnTo>
                    <a:pt x="1896" y="413"/>
                  </a:lnTo>
                  <a:lnTo>
                    <a:pt x="1874" y="380"/>
                  </a:lnTo>
                  <a:lnTo>
                    <a:pt x="1851" y="349"/>
                  </a:lnTo>
                  <a:lnTo>
                    <a:pt x="1826" y="318"/>
                  </a:lnTo>
                  <a:lnTo>
                    <a:pt x="1800" y="288"/>
                  </a:lnTo>
                  <a:lnTo>
                    <a:pt x="1772" y="259"/>
                  </a:lnTo>
                  <a:lnTo>
                    <a:pt x="1740" y="229"/>
                  </a:lnTo>
                  <a:lnTo>
                    <a:pt x="1707" y="201"/>
                  </a:lnTo>
                  <a:lnTo>
                    <a:pt x="1673" y="173"/>
                  </a:lnTo>
                  <a:lnTo>
                    <a:pt x="1637" y="149"/>
                  </a:lnTo>
                  <a:lnTo>
                    <a:pt x="1601" y="126"/>
                  </a:lnTo>
                  <a:lnTo>
                    <a:pt x="1563" y="104"/>
                  </a:lnTo>
                  <a:lnTo>
                    <a:pt x="1525" y="84"/>
                  </a:lnTo>
                  <a:lnTo>
                    <a:pt x="1485" y="67"/>
                  </a:lnTo>
                  <a:lnTo>
                    <a:pt x="1445" y="52"/>
                  </a:lnTo>
                  <a:lnTo>
                    <a:pt x="1404" y="38"/>
                  </a:lnTo>
                  <a:lnTo>
                    <a:pt x="1362" y="27"/>
                  </a:lnTo>
                  <a:lnTo>
                    <a:pt x="1319" y="17"/>
                  </a:lnTo>
                  <a:lnTo>
                    <a:pt x="1277" y="9"/>
                  </a:lnTo>
                  <a:lnTo>
                    <a:pt x="1233" y="5"/>
                  </a:lnTo>
                  <a:lnTo>
                    <a:pt x="1189" y="1"/>
                  </a:lnTo>
                  <a:lnTo>
                    <a:pt x="1145" y="0"/>
                  </a:lnTo>
                  <a:lnTo>
                    <a:pt x="1102" y="1"/>
                  </a:lnTo>
                  <a:lnTo>
                    <a:pt x="1059" y="5"/>
                  </a:lnTo>
                  <a:lnTo>
                    <a:pt x="1018" y="9"/>
                  </a:lnTo>
                  <a:lnTo>
                    <a:pt x="976" y="16"/>
                  </a:lnTo>
                  <a:lnTo>
                    <a:pt x="935" y="25"/>
                  </a:lnTo>
                  <a:lnTo>
                    <a:pt x="894" y="36"/>
                  </a:lnTo>
                  <a:lnTo>
                    <a:pt x="855" y="50"/>
                  </a:lnTo>
                  <a:lnTo>
                    <a:pt x="817" y="63"/>
                  </a:lnTo>
                  <a:lnTo>
                    <a:pt x="779" y="80"/>
                  </a:lnTo>
                  <a:lnTo>
                    <a:pt x="742" y="98"/>
                  </a:lnTo>
                  <a:lnTo>
                    <a:pt x="706" y="118"/>
                  </a:lnTo>
                  <a:lnTo>
                    <a:pt x="672" y="138"/>
                  </a:lnTo>
                  <a:lnTo>
                    <a:pt x="637" y="161"/>
                  </a:lnTo>
                  <a:lnTo>
                    <a:pt x="605" y="184"/>
                  </a:lnTo>
                  <a:lnTo>
                    <a:pt x="574" y="211"/>
                  </a:lnTo>
                  <a:lnTo>
                    <a:pt x="544" y="237"/>
                  </a:lnTo>
                  <a:lnTo>
                    <a:pt x="514" y="266"/>
                  </a:lnTo>
                  <a:lnTo>
                    <a:pt x="486" y="295"/>
                  </a:lnTo>
                  <a:lnTo>
                    <a:pt x="460" y="326"/>
                  </a:lnTo>
                  <a:lnTo>
                    <a:pt x="436" y="358"/>
                  </a:lnTo>
                  <a:lnTo>
                    <a:pt x="411" y="391"/>
                  </a:lnTo>
                  <a:lnTo>
                    <a:pt x="389" y="425"/>
                  </a:lnTo>
                  <a:lnTo>
                    <a:pt x="369" y="461"/>
                  </a:lnTo>
                  <a:lnTo>
                    <a:pt x="350" y="497"/>
                  </a:lnTo>
                  <a:lnTo>
                    <a:pt x="333" y="534"/>
                  </a:lnTo>
                  <a:lnTo>
                    <a:pt x="318" y="573"/>
                  </a:lnTo>
                  <a:lnTo>
                    <a:pt x="304" y="611"/>
                  </a:lnTo>
                  <a:lnTo>
                    <a:pt x="292" y="651"/>
                  </a:lnTo>
                  <a:lnTo>
                    <a:pt x="281" y="692"/>
                  </a:lnTo>
                  <a:lnTo>
                    <a:pt x="273" y="733"/>
                  </a:lnTo>
                  <a:lnTo>
                    <a:pt x="267" y="774"/>
                  </a:lnTo>
                  <a:lnTo>
                    <a:pt x="263" y="817"/>
                  </a:lnTo>
                  <a:lnTo>
                    <a:pt x="228" y="823"/>
                  </a:lnTo>
                  <a:lnTo>
                    <a:pt x="197" y="833"/>
                  </a:lnTo>
                  <a:lnTo>
                    <a:pt x="168" y="847"/>
                  </a:lnTo>
                  <a:lnTo>
                    <a:pt x="144" y="863"/>
                  </a:lnTo>
                  <a:lnTo>
                    <a:pt x="124" y="883"/>
                  </a:lnTo>
                  <a:lnTo>
                    <a:pt x="109" y="905"/>
                  </a:lnTo>
                  <a:lnTo>
                    <a:pt x="100" y="929"/>
                  </a:lnTo>
                  <a:lnTo>
                    <a:pt x="97" y="955"/>
                  </a:lnTo>
                  <a:lnTo>
                    <a:pt x="97" y="976"/>
                  </a:lnTo>
                  <a:lnTo>
                    <a:pt x="0" y="976"/>
                  </a:lnTo>
                  <a:lnTo>
                    <a:pt x="0" y="1437"/>
                  </a:lnTo>
                  <a:lnTo>
                    <a:pt x="97" y="1437"/>
                  </a:lnTo>
                  <a:lnTo>
                    <a:pt x="97" y="1463"/>
                  </a:lnTo>
                  <a:lnTo>
                    <a:pt x="98" y="1474"/>
                  </a:lnTo>
                  <a:lnTo>
                    <a:pt x="99" y="1484"/>
                  </a:lnTo>
                  <a:lnTo>
                    <a:pt x="103" y="1495"/>
                  </a:lnTo>
                  <a:lnTo>
                    <a:pt x="106" y="1505"/>
                  </a:lnTo>
                  <a:lnTo>
                    <a:pt x="112" y="1516"/>
                  </a:lnTo>
                  <a:lnTo>
                    <a:pt x="118" y="1526"/>
                  </a:lnTo>
                  <a:lnTo>
                    <a:pt x="126" y="1535"/>
                  </a:lnTo>
                  <a:lnTo>
                    <a:pt x="134" y="1544"/>
                  </a:lnTo>
                  <a:lnTo>
                    <a:pt x="149" y="1557"/>
                  </a:lnTo>
                  <a:lnTo>
                    <a:pt x="165" y="1569"/>
                  </a:lnTo>
                  <a:lnTo>
                    <a:pt x="184" y="1578"/>
                  </a:lnTo>
                  <a:lnTo>
                    <a:pt x="204" y="1587"/>
                  </a:lnTo>
                  <a:lnTo>
                    <a:pt x="225" y="1593"/>
                  </a:lnTo>
                  <a:lnTo>
                    <a:pt x="248" y="1599"/>
                  </a:lnTo>
                  <a:lnTo>
                    <a:pt x="271" y="1601"/>
                  </a:lnTo>
                  <a:lnTo>
                    <a:pt x="294" y="1602"/>
                  </a:lnTo>
                  <a:lnTo>
                    <a:pt x="318" y="1601"/>
                  </a:lnTo>
                  <a:lnTo>
                    <a:pt x="341" y="1599"/>
                  </a:lnTo>
                  <a:lnTo>
                    <a:pt x="363" y="1593"/>
                  </a:lnTo>
                  <a:lnTo>
                    <a:pt x="385" y="1587"/>
                  </a:lnTo>
                  <a:lnTo>
                    <a:pt x="404" y="1578"/>
                  </a:lnTo>
                  <a:lnTo>
                    <a:pt x="423" y="1569"/>
                  </a:lnTo>
                  <a:lnTo>
                    <a:pt x="439" y="1557"/>
                  </a:lnTo>
                  <a:lnTo>
                    <a:pt x="454" y="1544"/>
                  </a:lnTo>
                  <a:lnTo>
                    <a:pt x="462" y="1535"/>
                  </a:lnTo>
                  <a:lnTo>
                    <a:pt x="470" y="1526"/>
                  </a:lnTo>
                  <a:lnTo>
                    <a:pt x="476" y="1516"/>
                  </a:lnTo>
                  <a:lnTo>
                    <a:pt x="482" y="1505"/>
                  </a:lnTo>
                  <a:lnTo>
                    <a:pt x="485" y="1495"/>
                  </a:lnTo>
                  <a:lnTo>
                    <a:pt x="489" y="1484"/>
                  </a:lnTo>
                  <a:lnTo>
                    <a:pt x="490" y="1474"/>
                  </a:lnTo>
                  <a:lnTo>
                    <a:pt x="491" y="1463"/>
                  </a:lnTo>
                  <a:lnTo>
                    <a:pt x="491" y="955"/>
                  </a:lnTo>
                  <a:lnTo>
                    <a:pt x="490" y="944"/>
                  </a:lnTo>
                  <a:lnTo>
                    <a:pt x="489" y="934"/>
                  </a:lnTo>
                  <a:lnTo>
                    <a:pt x="485" y="922"/>
                  </a:lnTo>
                  <a:lnTo>
                    <a:pt x="482" y="912"/>
                  </a:lnTo>
                  <a:lnTo>
                    <a:pt x="476" y="901"/>
                  </a:lnTo>
                  <a:lnTo>
                    <a:pt x="470" y="892"/>
                  </a:lnTo>
                  <a:lnTo>
                    <a:pt x="462" y="883"/>
                  </a:lnTo>
                  <a:lnTo>
                    <a:pt x="454" y="874"/>
                  </a:lnTo>
                  <a:lnTo>
                    <a:pt x="442" y="863"/>
                  </a:lnTo>
                  <a:lnTo>
                    <a:pt x="430" y="853"/>
                  </a:lnTo>
                  <a:lnTo>
                    <a:pt x="415" y="845"/>
                  </a:lnTo>
                  <a:lnTo>
                    <a:pt x="400" y="837"/>
                  </a:lnTo>
                  <a:lnTo>
                    <a:pt x="384" y="831"/>
                  </a:lnTo>
                  <a:lnTo>
                    <a:pt x="366" y="825"/>
                  </a:lnTo>
                  <a:lnTo>
                    <a:pt x="349" y="821"/>
                  </a:lnTo>
                  <a:lnTo>
                    <a:pt x="331" y="818"/>
                  </a:lnTo>
                  <a:lnTo>
                    <a:pt x="333" y="798"/>
                  </a:lnTo>
                  <a:lnTo>
                    <a:pt x="335" y="778"/>
                  </a:lnTo>
                  <a:lnTo>
                    <a:pt x="339" y="757"/>
                  </a:lnTo>
                  <a:lnTo>
                    <a:pt x="342" y="738"/>
                  </a:lnTo>
                  <a:lnTo>
                    <a:pt x="477" y="738"/>
                  </a:lnTo>
                  <a:lnTo>
                    <a:pt x="485" y="715"/>
                  </a:lnTo>
                  <a:lnTo>
                    <a:pt x="505" y="662"/>
                  </a:lnTo>
                  <a:lnTo>
                    <a:pt x="527" y="612"/>
                  </a:lnTo>
                  <a:lnTo>
                    <a:pt x="553" y="565"/>
                  </a:lnTo>
                  <a:lnTo>
                    <a:pt x="584" y="520"/>
                  </a:lnTo>
                  <a:lnTo>
                    <a:pt x="617" y="477"/>
                  </a:lnTo>
                  <a:lnTo>
                    <a:pt x="653" y="438"/>
                  </a:lnTo>
                  <a:lnTo>
                    <a:pt x="693" y="402"/>
                  </a:lnTo>
                  <a:lnTo>
                    <a:pt x="734" y="369"/>
                  </a:lnTo>
                  <a:lnTo>
                    <a:pt x="778" y="339"/>
                  </a:lnTo>
                  <a:lnTo>
                    <a:pt x="825" y="313"/>
                  </a:lnTo>
                  <a:lnTo>
                    <a:pt x="873" y="290"/>
                  </a:lnTo>
                  <a:lnTo>
                    <a:pt x="923" y="272"/>
                  </a:lnTo>
                  <a:lnTo>
                    <a:pt x="975" y="257"/>
                  </a:lnTo>
                  <a:lnTo>
                    <a:pt x="1029" y="247"/>
                  </a:lnTo>
                  <a:lnTo>
                    <a:pt x="1083" y="240"/>
                  </a:lnTo>
                  <a:lnTo>
                    <a:pt x="1139" y="237"/>
                  </a:lnTo>
                  <a:lnTo>
                    <a:pt x="1193" y="240"/>
                  </a:lnTo>
                  <a:lnTo>
                    <a:pt x="1246" y="245"/>
                  </a:lnTo>
                  <a:lnTo>
                    <a:pt x="1298" y="256"/>
                  </a:lnTo>
                  <a:lnTo>
                    <a:pt x="1348" y="271"/>
                  </a:lnTo>
                  <a:lnTo>
                    <a:pt x="1398" y="288"/>
                  </a:lnTo>
                  <a:lnTo>
                    <a:pt x="1445" y="310"/>
                  </a:lnTo>
                  <a:lnTo>
                    <a:pt x="1491" y="335"/>
                  </a:lnTo>
                  <a:lnTo>
                    <a:pt x="1535" y="363"/>
                  </a:lnTo>
                  <a:lnTo>
                    <a:pt x="1576" y="395"/>
                  </a:lnTo>
                  <a:lnTo>
                    <a:pt x="1616" y="430"/>
                  </a:lnTo>
                  <a:lnTo>
                    <a:pt x="1651" y="467"/>
                  </a:lnTo>
                  <a:lnTo>
                    <a:pt x="1685" y="508"/>
                  </a:lnTo>
                  <a:lnTo>
                    <a:pt x="1716" y="551"/>
                  </a:lnTo>
                  <a:lnTo>
                    <a:pt x="1742" y="597"/>
                  </a:lnTo>
                  <a:lnTo>
                    <a:pt x="1767" y="644"/>
                  </a:lnTo>
                  <a:lnTo>
                    <a:pt x="1786" y="695"/>
                  </a:lnTo>
                  <a:lnTo>
                    <a:pt x="1794" y="718"/>
                  </a:lnTo>
                  <a:lnTo>
                    <a:pt x="1946" y="718"/>
                  </a:lnTo>
                  <a:lnTo>
                    <a:pt x="1951" y="742"/>
                  </a:lnTo>
                  <a:lnTo>
                    <a:pt x="1956" y="768"/>
                  </a:lnTo>
                  <a:lnTo>
                    <a:pt x="1959" y="793"/>
                  </a:lnTo>
                  <a:lnTo>
                    <a:pt x="1961" y="818"/>
                  </a:lnTo>
                  <a:lnTo>
                    <a:pt x="1928" y="825"/>
                  </a:lnTo>
                  <a:lnTo>
                    <a:pt x="1898" y="834"/>
                  </a:lnTo>
                  <a:lnTo>
                    <a:pt x="1870" y="848"/>
                  </a:lnTo>
                  <a:lnTo>
                    <a:pt x="1847" y="866"/>
                  </a:lnTo>
                  <a:lnTo>
                    <a:pt x="1829" y="885"/>
                  </a:lnTo>
                  <a:lnTo>
                    <a:pt x="1814" y="906"/>
                  </a:lnTo>
                  <a:lnTo>
                    <a:pt x="1806" y="930"/>
                  </a:lnTo>
                  <a:lnTo>
                    <a:pt x="1802" y="955"/>
                  </a:lnTo>
                  <a:lnTo>
                    <a:pt x="1802" y="1463"/>
                  </a:lnTo>
                  <a:lnTo>
                    <a:pt x="1803" y="1474"/>
                  </a:lnTo>
                  <a:lnTo>
                    <a:pt x="1805" y="1484"/>
                  </a:lnTo>
                  <a:lnTo>
                    <a:pt x="1808" y="1495"/>
                  </a:lnTo>
                  <a:lnTo>
                    <a:pt x="1811" y="1505"/>
                  </a:lnTo>
                  <a:lnTo>
                    <a:pt x="1817" y="1516"/>
                  </a:lnTo>
                  <a:lnTo>
                    <a:pt x="1823" y="1526"/>
                  </a:lnTo>
                  <a:lnTo>
                    <a:pt x="1831" y="1535"/>
                  </a:lnTo>
                  <a:lnTo>
                    <a:pt x="1839" y="1544"/>
                  </a:lnTo>
                  <a:lnTo>
                    <a:pt x="1854" y="1557"/>
                  </a:lnTo>
                  <a:lnTo>
                    <a:pt x="1870" y="1569"/>
                  </a:lnTo>
                  <a:lnTo>
                    <a:pt x="1889" y="1578"/>
                  </a:lnTo>
                  <a:lnTo>
                    <a:pt x="1908" y="1587"/>
                  </a:lnTo>
                  <a:lnTo>
                    <a:pt x="1930" y="1593"/>
                  </a:lnTo>
                  <a:lnTo>
                    <a:pt x="1952" y="1599"/>
                  </a:lnTo>
                  <a:lnTo>
                    <a:pt x="1975" y="1601"/>
                  </a:lnTo>
                  <a:lnTo>
                    <a:pt x="1999" y="1602"/>
                  </a:lnTo>
                  <a:lnTo>
                    <a:pt x="2022" y="1601"/>
                  </a:lnTo>
                  <a:lnTo>
                    <a:pt x="2045" y="1599"/>
                  </a:lnTo>
                  <a:lnTo>
                    <a:pt x="2068" y="1593"/>
                  </a:lnTo>
                  <a:lnTo>
                    <a:pt x="2089" y="1587"/>
                  </a:lnTo>
                  <a:lnTo>
                    <a:pt x="2109" y="1578"/>
                  </a:lnTo>
                  <a:lnTo>
                    <a:pt x="2128" y="1569"/>
                  </a:lnTo>
                  <a:lnTo>
                    <a:pt x="2145" y="1557"/>
                  </a:lnTo>
                  <a:lnTo>
                    <a:pt x="2159" y="1544"/>
                  </a:lnTo>
                  <a:lnTo>
                    <a:pt x="2168" y="1535"/>
                  </a:lnTo>
                  <a:lnTo>
                    <a:pt x="2176" y="1526"/>
                  </a:lnTo>
                  <a:lnTo>
                    <a:pt x="2181" y="1516"/>
                  </a:lnTo>
                  <a:lnTo>
                    <a:pt x="2186" y="1505"/>
                  </a:lnTo>
                  <a:lnTo>
                    <a:pt x="2191" y="1495"/>
                  </a:lnTo>
                  <a:lnTo>
                    <a:pt x="2193" y="1484"/>
                  </a:lnTo>
                  <a:lnTo>
                    <a:pt x="2195" y="1474"/>
                  </a:lnTo>
                  <a:lnTo>
                    <a:pt x="2195" y="1463"/>
                  </a:lnTo>
                  <a:lnTo>
                    <a:pt x="2195" y="1437"/>
                  </a:lnTo>
                  <a:lnTo>
                    <a:pt x="2292" y="1437"/>
                  </a:lnTo>
                  <a:lnTo>
                    <a:pt x="2292" y="9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1" name="Freeform 40"/>
            <p:cNvSpPr>
              <a:spLocks/>
            </p:cNvSpPr>
            <p:nvPr/>
          </p:nvSpPr>
          <p:spPr bwMode="auto">
            <a:xfrm>
              <a:off x="4402" y="2555"/>
              <a:ext cx="129" cy="324"/>
            </a:xfrm>
            <a:custGeom>
              <a:avLst/>
              <a:gdLst>
                <a:gd name="T0" fmla="*/ 60 w 258"/>
                <a:gd name="T1" fmla="*/ 9 h 648"/>
                <a:gd name="T2" fmla="*/ 62 w 258"/>
                <a:gd name="T3" fmla="*/ 10 h 648"/>
                <a:gd name="T4" fmla="*/ 63 w 258"/>
                <a:gd name="T5" fmla="*/ 12 h 648"/>
                <a:gd name="T6" fmla="*/ 65 w 258"/>
                <a:gd name="T7" fmla="*/ 14 h 648"/>
                <a:gd name="T8" fmla="*/ 65 w 258"/>
                <a:gd name="T9" fmla="*/ 18 h 648"/>
                <a:gd name="T10" fmla="*/ 65 w 258"/>
                <a:gd name="T11" fmla="*/ 145 h 648"/>
                <a:gd name="T12" fmla="*/ 64 w 258"/>
                <a:gd name="T13" fmla="*/ 148 h 648"/>
                <a:gd name="T14" fmla="*/ 62 w 258"/>
                <a:gd name="T15" fmla="*/ 151 h 648"/>
                <a:gd name="T16" fmla="*/ 59 w 258"/>
                <a:gd name="T17" fmla="*/ 154 h 648"/>
                <a:gd name="T18" fmla="*/ 55 w 258"/>
                <a:gd name="T19" fmla="*/ 157 h 648"/>
                <a:gd name="T20" fmla="*/ 50 w 258"/>
                <a:gd name="T21" fmla="*/ 159 h 648"/>
                <a:gd name="T22" fmla="*/ 45 w 258"/>
                <a:gd name="T23" fmla="*/ 161 h 648"/>
                <a:gd name="T24" fmla="*/ 39 w 258"/>
                <a:gd name="T25" fmla="*/ 162 h 648"/>
                <a:gd name="T26" fmla="*/ 32 w 258"/>
                <a:gd name="T27" fmla="*/ 162 h 648"/>
                <a:gd name="T28" fmla="*/ 28 w 258"/>
                <a:gd name="T29" fmla="*/ 162 h 648"/>
                <a:gd name="T30" fmla="*/ 23 w 258"/>
                <a:gd name="T31" fmla="*/ 162 h 648"/>
                <a:gd name="T32" fmla="*/ 19 w 258"/>
                <a:gd name="T33" fmla="*/ 161 h 648"/>
                <a:gd name="T34" fmla="*/ 16 w 258"/>
                <a:gd name="T35" fmla="*/ 160 h 648"/>
                <a:gd name="T36" fmla="*/ 12 w 258"/>
                <a:gd name="T37" fmla="*/ 159 h 648"/>
                <a:gd name="T38" fmla="*/ 9 w 258"/>
                <a:gd name="T39" fmla="*/ 157 h 648"/>
                <a:gd name="T40" fmla="*/ 6 w 258"/>
                <a:gd name="T41" fmla="*/ 155 h 648"/>
                <a:gd name="T42" fmla="*/ 4 w 258"/>
                <a:gd name="T43" fmla="*/ 153 h 648"/>
                <a:gd name="T44" fmla="*/ 2 w 258"/>
                <a:gd name="T45" fmla="*/ 151 h 648"/>
                <a:gd name="T46" fmla="*/ 1 w 258"/>
                <a:gd name="T47" fmla="*/ 149 h 648"/>
                <a:gd name="T48" fmla="*/ 1 w 258"/>
                <a:gd name="T49" fmla="*/ 147 h 648"/>
                <a:gd name="T50" fmla="*/ 0 w 258"/>
                <a:gd name="T51" fmla="*/ 145 h 648"/>
                <a:gd name="T52" fmla="*/ 0 w 258"/>
                <a:gd name="T53" fmla="*/ 18 h 648"/>
                <a:gd name="T54" fmla="*/ 1 w 258"/>
                <a:gd name="T55" fmla="*/ 14 h 648"/>
                <a:gd name="T56" fmla="*/ 1 w 258"/>
                <a:gd name="T57" fmla="*/ 12 h 648"/>
                <a:gd name="T58" fmla="*/ 2 w 258"/>
                <a:gd name="T59" fmla="*/ 10 h 648"/>
                <a:gd name="T60" fmla="*/ 4 w 258"/>
                <a:gd name="T61" fmla="*/ 9 h 648"/>
                <a:gd name="T62" fmla="*/ 6 w 258"/>
                <a:gd name="T63" fmla="*/ 7 h 648"/>
                <a:gd name="T64" fmla="*/ 8 w 258"/>
                <a:gd name="T65" fmla="*/ 5 h 648"/>
                <a:gd name="T66" fmla="*/ 10 w 258"/>
                <a:gd name="T67" fmla="*/ 5 h 648"/>
                <a:gd name="T68" fmla="*/ 12 w 258"/>
                <a:gd name="T69" fmla="*/ 3 h 648"/>
                <a:gd name="T70" fmla="*/ 15 w 258"/>
                <a:gd name="T71" fmla="*/ 2 h 648"/>
                <a:gd name="T72" fmla="*/ 18 w 258"/>
                <a:gd name="T73" fmla="*/ 1 h 648"/>
                <a:gd name="T74" fmla="*/ 21 w 258"/>
                <a:gd name="T75" fmla="*/ 1 h 648"/>
                <a:gd name="T76" fmla="*/ 23 w 258"/>
                <a:gd name="T77" fmla="*/ 0 h 648"/>
                <a:gd name="T78" fmla="*/ 23 w 258"/>
                <a:gd name="T79" fmla="*/ 0 h 648"/>
                <a:gd name="T80" fmla="*/ 23 w 258"/>
                <a:gd name="T81" fmla="*/ 0 h 648"/>
                <a:gd name="T82" fmla="*/ 23 w 258"/>
                <a:gd name="T83" fmla="*/ 0 h 648"/>
                <a:gd name="T84" fmla="*/ 23 w 258"/>
                <a:gd name="T85" fmla="*/ 0 h 648"/>
                <a:gd name="T86" fmla="*/ 23 w 258"/>
                <a:gd name="T87" fmla="*/ 94 h 648"/>
                <a:gd name="T88" fmla="*/ 40 w 258"/>
                <a:gd name="T89" fmla="*/ 94 h 648"/>
                <a:gd name="T90" fmla="*/ 40 w 258"/>
                <a:gd name="T91" fmla="*/ 0 h 648"/>
                <a:gd name="T92" fmla="*/ 40 w 258"/>
                <a:gd name="T93" fmla="*/ 0 h 648"/>
                <a:gd name="T94" fmla="*/ 40 w 258"/>
                <a:gd name="T95" fmla="*/ 0 h 648"/>
                <a:gd name="T96" fmla="*/ 40 w 258"/>
                <a:gd name="T97" fmla="*/ 0 h 648"/>
                <a:gd name="T98" fmla="*/ 40 w 258"/>
                <a:gd name="T99" fmla="*/ 0 h 648"/>
                <a:gd name="T100" fmla="*/ 43 w 258"/>
                <a:gd name="T101" fmla="*/ 1 h 648"/>
                <a:gd name="T102" fmla="*/ 46 w 258"/>
                <a:gd name="T103" fmla="*/ 1 h 648"/>
                <a:gd name="T104" fmla="*/ 49 w 258"/>
                <a:gd name="T105" fmla="*/ 2 h 648"/>
                <a:gd name="T106" fmla="*/ 52 w 258"/>
                <a:gd name="T107" fmla="*/ 3 h 648"/>
                <a:gd name="T108" fmla="*/ 54 w 258"/>
                <a:gd name="T109" fmla="*/ 5 h 648"/>
                <a:gd name="T110" fmla="*/ 56 w 258"/>
                <a:gd name="T111" fmla="*/ 5 h 648"/>
                <a:gd name="T112" fmla="*/ 58 w 258"/>
                <a:gd name="T113" fmla="*/ 7 h 648"/>
                <a:gd name="T114" fmla="*/ 60 w 258"/>
                <a:gd name="T115" fmla="*/ 9 h 64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648"/>
                <a:gd name="T176" fmla="*/ 258 w 258"/>
                <a:gd name="T177" fmla="*/ 648 h 64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648">
                  <a:moveTo>
                    <a:pt x="242" y="36"/>
                  </a:moveTo>
                  <a:lnTo>
                    <a:pt x="248" y="42"/>
                  </a:lnTo>
                  <a:lnTo>
                    <a:pt x="252" y="50"/>
                  </a:lnTo>
                  <a:lnTo>
                    <a:pt x="257" y="59"/>
                  </a:lnTo>
                  <a:lnTo>
                    <a:pt x="258" y="69"/>
                  </a:lnTo>
                  <a:lnTo>
                    <a:pt x="258" y="577"/>
                  </a:lnTo>
                  <a:lnTo>
                    <a:pt x="256" y="589"/>
                  </a:lnTo>
                  <a:lnTo>
                    <a:pt x="249" y="602"/>
                  </a:lnTo>
                  <a:lnTo>
                    <a:pt x="237" y="613"/>
                  </a:lnTo>
                  <a:lnTo>
                    <a:pt x="222" y="625"/>
                  </a:lnTo>
                  <a:lnTo>
                    <a:pt x="203" y="634"/>
                  </a:lnTo>
                  <a:lnTo>
                    <a:pt x="181" y="641"/>
                  </a:lnTo>
                  <a:lnTo>
                    <a:pt x="157" y="647"/>
                  </a:lnTo>
                  <a:lnTo>
                    <a:pt x="129" y="648"/>
                  </a:lnTo>
                  <a:lnTo>
                    <a:pt x="112" y="647"/>
                  </a:lnTo>
                  <a:lnTo>
                    <a:pt x="95" y="646"/>
                  </a:lnTo>
                  <a:lnTo>
                    <a:pt x="79" y="642"/>
                  </a:lnTo>
                  <a:lnTo>
                    <a:pt x="64" y="638"/>
                  </a:lnTo>
                  <a:lnTo>
                    <a:pt x="50" y="633"/>
                  </a:lnTo>
                  <a:lnTo>
                    <a:pt x="38" y="626"/>
                  </a:lnTo>
                  <a:lnTo>
                    <a:pt x="26" y="618"/>
                  </a:lnTo>
                  <a:lnTo>
                    <a:pt x="17" y="610"/>
                  </a:lnTo>
                  <a:lnTo>
                    <a:pt x="11" y="604"/>
                  </a:lnTo>
                  <a:lnTo>
                    <a:pt x="6" y="596"/>
                  </a:lnTo>
                  <a:lnTo>
                    <a:pt x="1" y="587"/>
                  </a:lnTo>
                  <a:lnTo>
                    <a:pt x="0" y="577"/>
                  </a:lnTo>
                  <a:lnTo>
                    <a:pt x="0" y="69"/>
                  </a:lnTo>
                  <a:lnTo>
                    <a:pt x="1" y="59"/>
                  </a:lnTo>
                  <a:lnTo>
                    <a:pt x="6" y="50"/>
                  </a:lnTo>
                  <a:lnTo>
                    <a:pt x="11" y="42"/>
                  </a:lnTo>
                  <a:lnTo>
                    <a:pt x="17" y="36"/>
                  </a:lnTo>
                  <a:lnTo>
                    <a:pt x="24" y="29"/>
                  </a:lnTo>
                  <a:lnTo>
                    <a:pt x="32" y="23"/>
                  </a:lnTo>
                  <a:lnTo>
                    <a:pt x="41" y="18"/>
                  </a:lnTo>
                  <a:lnTo>
                    <a:pt x="50" y="13"/>
                  </a:lnTo>
                  <a:lnTo>
                    <a:pt x="61" y="8"/>
                  </a:lnTo>
                  <a:lnTo>
                    <a:pt x="72" y="5"/>
                  </a:lnTo>
                  <a:lnTo>
                    <a:pt x="84" y="3"/>
                  </a:lnTo>
                  <a:lnTo>
                    <a:pt x="95" y="0"/>
                  </a:lnTo>
                  <a:lnTo>
                    <a:pt x="95" y="377"/>
                  </a:lnTo>
                  <a:lnTo>
                    <a:pt x="163" y="377"/>
                  </a:lnTo>
                  <a:lnTo>
                    <a:pt x="163" y="0"/>
                  </a:lnTo>
                  <a:lnTo>
                    <a:pt x="175" y="3"/>
                  </a:lnTo>
                  <a:lnTo>
                    <a:pt x="186" y="5"/>
                  </a:lnTo>
                  <a:lnTo>
                    <a:pt x="198" y="8"/>
                  </a:lnTo>
                  <a:lnTo>
                    <a:pt x="208" y="13"/>
                  </a:lnTo>
                  <a:lnTo>
                    <a:pt x="218" y="18"/>
                  </a:lnTo>
                  <a:lnTo>
                    <a:pt x="227" y="23"/>
                  </a:lnTo>
                  <a:lnTo>
                    <a:pt x="235" y="29"/>
                  </a:lnTo>
                  <a:lnTo>
                    <a:pt x="242" y="3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2" name="Freeform 41"/>
            <p:cNvSpPr>
              <a:spLocks/>
            </p:cNvSpPr>
            <p:nvPr/>
          </p:nvSpPr>
          <p:spPr bwMode="auto">
            <a:xfrm>
              <a:off x="4499" y="2146"/>
              <a:ext cx="786" cy="301"/>
            </a:xfrm>
            <a:custGeom>
              <a:avLst/>
              <a:gdLst>
                <a:gd name="T0" fmla="*/ 366 w 1572"/>
                <a:gd name="T1" fmla="*/ 133 h 602"/>
                <a:gd name="T2" fmla="*/ 351 w 1572"/>
                <a:gd name="T3" fmla="*/ 107 h 602"/>
                <a:gd name="T4" fmla="*/ 334 w 1572"/>
                <a:gd name="T5" fmla="*/ 85 h 602"/>
                <a:gd name="T6" fmla="*/ 313 w 1572"/>
                <a:gd name="T7" fmla="*/ 67 h 602"/>
                <a:gd name="T8" fmla="*/ 291 w 1572"/>
                <a:gd name="T9" fmla="*/ 51 h 602"/>
                <a:gd name="T10" fmla="*/ 265 w 1572"/>
                <a:gd name="T11" fmla="*/ 38 h 602"/>
                <a:gd name="T12" fmla="*/ 238 w 1572"/>
                <a:gd name="T13" fmla="*/ 30 h 602"/>
                <a:gd name="T14" fmla="*/ 209 w 1572"/>
                <a:gd name="T15" fmla="*/ 26 h 602"/>
                <a:gd name="T16" fmla="*/ 181 w 1572"/>
                <a:gd name="T17" fmla="*/ 26 h 602"/>
                <a:gd name="T18" fmla="*/ 152 w 1572"/>
                <a:gd name="T19" fmla="*/ 30 h 602"/>
                <a:gd name="T20" fmla="*/ 124 w 1572"/>
                <a:gd name="T21" fmla="*/ 39 h 602"/>
                <a:gd name="T22" fmla="*/ 98 w 1572"/>
                <a:gd name="T23" fmla="*/ 52 h 602"/>
                <a:gd name="T24" fmla="*/ 76 w 1572"/>
                <a:gd name="T25" fmla="*/ 69 h 602"/>
                <a:gd name="T26" fmla="*/ 54 w 1572"/>
                <a:gd name="T27" fmla="*/ 88 h 602"/>
                <a:gd name="T28" fmla="*/ 38 w 1572"/>
                <a:gd name="T29" fmla="*/ 111 h 602"/>
                <a:gd name="T30" fmla="*/ 24 w 1572"/>
                <a:gd name="T31" fmla="*/ 137 h 602"/>
                <a:gd name="T32" fmla="*/ 0 w 1572"/>
                <a:gd name="T33" fmla="*/ 151 h 602"/>
                <a:gd name="T34" fmla="*/ 3 w 1572"/>
                <a:gd name="T35" fmla="*/ 138 h 602"/>
                <a:gd name="T36" fmla="*/ 9 w 1572"/>
                <a:gd name="T37" fmla="*/ 125 h 602"/>
                <a:gd name="T38" fmla="*/ 14 w 1572"/>
                <a:gd name="T39" fmla="*/ 113 h 602"/>
                <a:gd name="T40" fmla="*/ 21 w 1572"/>
                <a:gd name="T41" fmla="*/ 102 h 602"/>
                <a:gd name="T42" fmla="*/ 27 w 1572"/>
                <a:gd name="T43" fmla="*/ 90 h 602"/>
                <a:gd name="T44" fmla="*/ 35 w 1572"/>
                <a:gd name="T45" fmla="*/ 80 h 602"/>
                <a:gd name="T46" fmla="*/ 44 w 1572"/>
                <a:gd name="T47" fmla="*/ 70 h 602"/>
                <a:gd name="T48" fmla="*/ 52 w 1572"/>
                <a:gd name="T49" fmla="*/ 60 h 602"/>
                <a:gd name="T50" fmla="*/ 68 w 1572"/>
                <a:gd name="T51" fmla="*/ 46 h 602"/>
                <a:gd name="T52" fmla="*/ 84 w 1572"/>
                <a:gd name="T53" fmla="*/ 35 h 602"/>
                <a:gd name="T54" fmla="*/ 101 w 1572"/>
                <a:gd name="T55" fmla="*/ 24 h 602"/>
                <a:gd name="T56" fmla="*/ 119 w 1572"/>
                <a:gd name="T57" fmla="*/ 15 h 602"/>
                <a:gd name="T58" fmla="*/ 138 w 1572"/>
                <a:gd name="T59" fmla="*/ 9 h 602"/>
                <a:gd name="T60" fmla="*/ 157 w 1572"/>
                <a:gd name="T61" fmla="*/ 4 h 602"/>
                <a:gd name="T62" fmla="*/ 177 w 1572"/>
                <a:gd name="T63" fmla="*/ 1 h 602"/>
                <a:gd name="T64" fmla="*/ 197 w 1572"/>
                <a:gd name="T65" fmla="*/ 0 h 602"/>
                <a:gd name="T66" fmla="*/ 217 w 1572"/>
                <a:gd name="T67" fmla="*/ 1 h 602"/>
                <a:gd name="T68" fmla="*/ 237 w 1572"/>
                <a:gd name="T69" fmla="*/ 4 h 602"/>
                <a:gd name="T70" fmla="*/ 257 w 1572"/>
                <a:gd name="T71" fmla="*/ 9 h 602"/>
                <a:gd name="T72" fmla="*/ 276 w 1572"/>
                <a:gd name="T73" fmla="*/ 15 h 602"/>
                <a:gd name="T74" fmla="*/ 294 w 1572"/>
                <a:gd name="T75" fmla="*/ 24 h 602"/>
                <a:gd name="T76" fmla="*/ 311 w 1572"/>
                <a:gd name="T77" fmla="*/ 35 h 602"/>
                <a:gd name="T78" fmla="*/ 327 w 1572"/>
                <a:gd name="T79" fmla="*/ 46 h 602"/>
                <a:gd name="T80" fmla="*/ 342 w 1572"/>
                <a:gd name="T81" fmla="*/ 60 h 602"/>
                <a:gd name="T82" fmla="*/ 351 w 1572"/>
                <a:gd name="T83" fmla="*/ 70 h 602"/>
                <a:gd name="T84" fmla="*/ 359 w 1572"/>
                <a:gd name="T85" fmla="*/ 79 h 602"/>
                <a:gd name="T86" fmla="*/ 367 w 1572"/>
                <a:gd name="T87" fmla="*/ 89 h 602"/>
                <a:gd name="T88" fmla="*/ 373 w 1572"/>
                <a:gd name="T89" fmla="*/ 99 h 602"/>
                <a:gd name="T90" fmla="*/ 379 w 1572"/>
                <a:gd name="T91" fmla="*/ 110 h 602"/>
                <a:gd name="T92" fmla="*/ 385 w 1572"/>
                <a:gd name="T93" fmla="*/ 122 h 602"/>
                <a:gd name="T94" fmla="*/ 389 w 1572"/>
                <a:gd name="T95" fmla="*/ 134 h 602"/>
                <a:gd name="T96" fmla="*/ 393 w 1572"/>
                <a:gd name="T97" fmla="*/ 146 h 6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572"/>
                <a:gd name="T148" fmla="*/ 0 h 602"/>
                <a:gd name="T149" fmla="*/ 1572 w 1572"/>
                <a:gd name="T150" fmla="*/ 602 h 60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572" h="602">
                  <a:moveTo>
                    <a:pt x="1484" y="582"/>
                  </a:moveTo>
                  <a:lnTo>
                    <a:pt x="1461" y="529"/>
                  </a:lnTo>
                  <a:lnTo>
                    <a:pt x="1435" y="478"/>
                  </a:lnTo>
                  <a:lnTo>
                    <a:pt x="1404" y="430"/>
                  </a:lnTo>
                  <a:lnTo>
                    <a:pt x="1370" y="385"/>
                  </a:lnTo>
                  <a:lnTo>
                    <a:pt x="1333" y="342"/>
                  </a:lnTo>
                  <a:lnTo>
                    <a:pt x="1294" y="303"/>
                  </a:lnTo>
                  <a:lnTo>
                    <a:pt x="1252" y="266"/>
                  </a:lnTo>
                  <a:lnTo>
                    <a:pt x="1208" y="233"/>
                  </a:lnTo>
                  <a:lnTo>
                    <a:pt x="1161" y="204"/>
                  </a:lnTo>
                  <a:lnTo>
                    <a:pt x="1111" y="177"/>
                  </a:lnTo>
                  <a:lnTo>
                    <a:pt x="1059" y="154"/>
                  </a:lnTo>
                  <a:lnTo>
                    <a:pt x="1006" y="136"/>
                  </a:lnTo>
                  <a:lnTo>
                    <a:pt x="952" y="121"/>
                  </a:lnTo>
                  <a:lnTo>
                    <a:pt x="897" y="111"/>
                  </a:lnTo>
                  <a:lnTo>
                    <a:pt x="839" y="104"/>
                  </a:lnTo>
                  <a:lnTo>
                    <a:pt x="782" y="101"/>
                  </a:lnTo>
                  <a:lnTo>
                    <a:pt x="722" y="104"/>
                  </a:lnTo>
                  <a:lnTo>
                    <a:pt x="664" y="111"/>
                  </a:lnTo>
                  <a:lnTo>
                    <a:pt x="606" y="122"/>
                  </a:lnTo>
                  <a:lnTo>
                    <a:pt x="551" y="137"/>
                  </a:lnTo>
                  <a:lnTo>
                    <a:pt x="497" y="157"/>
                  </a:lnTo>
                  <a:lnTo>
                    <a:pt x="444" y="181"/>
                  </a:lnTo>
                  <a:lnTo>
                    <a:pt x="394" y="209"/>
                  </a:lnTo>
                  <a:lnTo>
                    <a:pt x="347" y="239"/>
                  </a:lnTo>
                  <a:lnTo>
                    <a:pt x="301" y="274"/>
                  </a:lnTo>
                  <a:lnTo>
                    <a:pt x="258" y="311"/>
                  </a:lnTo>
                  <a:lnTo>
                    <a:pt x="219" y="353"/>
                  </a:lnTo>
                  <a:lnTo>
                    <a:pt x="182" y="396"/>
                  </a:lnTo>
                  <a:lnTo>
                    <a:pt x="150" y="444"/>
                  </a:lnTo>
                  <a:lnTo>
                    <a:pt x="120" y="494"/>
                  </a:lnTo>
                  <a:lnTo>
                    <a:pt x="94" y="546"/>
                  </a:lnTo>
                  <a:lnTo>
                    <a:pt x="72" y="602"/>
                  </a:lnTo>
                  <a:lnTo>
                    <a:pt x="0" y="602"/>
                  </a:lnTo>
                  <a:lnTo>
                    <a:pt x="7" y="576"/>
                  </a:lnTo>
                  <a:lnTo>
                    <a:pt x="15" y="551"/>
                  </a:lnTo>
                  <a:lnTo>
                    <a:pt x="24" y="527"/>
                  </a:lnTo>
                  <a:lnTo>
                    <a:pt x="35" y="502"/>
                  </a:lnTo>
                  <a:lnTo>
                    <a:pt x="45" y="478"/>
                  </a:lnTo>
                  <a:lnTo>
                    <a:pt x="56" y="454"/>
                  </a:lnTo>
                  <a:lnTo>
                    <a:pt x="68" y="431"/>
                  </a:lnTo>
                  <a:lnTo>
                    <a:pt x="81" y="408"/>
                  </a:lnTo>
                  <a:lnTo>
                    <a:pt x="95" y="385"/>
                  </a:lnTo>
                  <a:lnTo>
                    <a:pt x="109" y="363"/>
                  </a:lnTo>
                  <a:lnTo>
                    <a:pt x="125" y="341"/>
                  </a:lnTo>
                  <a:lnTo>
                    <a:pt x="140" y="320"/>
                  </a:lnTo>
                  <a:lnTo>
                    <a:pt x="157" y="300"/>
                  </a:lnTo>
                  <a:lnTo>
                    <a:pt x="174" y="279"/>
                  </a:lnTo>
                  <a:lnTo>
                    <a:pt x="193" y="259"/>
                  </a:lnTo>
                  <a:lnTo>
                    <a:pt x="211" y="240"/>
                  </a:lnTo>
                  <a:lnTo>
                    <a:pt x="241" y="211"/>
                  </a:lnTo>
                  <a:lnTo>
                    <a:pt x="271" y="184"/>
                  </a:lnTo>
                  <a:lnTo>
                    <a:pt x="303" y="160"/>
                  </a:lnTo>
                  <a:lnTo>
                    <a:pt x="336" y="137"/>
                  </a:lnTo>
                  <a:lnTo>
                    <a:pt x="370" y="115"/>
                  </a:lnTo>
                  <a:lnTo>
                    <a:pt x="405" y="96"/>
                  </a:lnTo>
                  <a:lnTo>
                    <a:pt x="439" y="77"/>
                  </a:lnTo>
                  <a:lnTo>
                    <a:pt x="476" y="61"/>
                  </a:lnTo>
                  <a:lnTo>
                    <a:pt x="513" y="47"/>
                  </a:lnTo>
                  <a:lnTo>
                    <a:pt x="551" y="35"/>
                  </a:lnTo>
                  <a:lnTo>
                    <a:pt x="589" y="24"/>
                  </a:lnTo>
                  <a:lnTo>
                    <a:pt x="628" y="16"/>
                  </a:lnTo>
                  <a:lnTo>
                    <a:pt x="667" y="9"/>
                  </a:lnTo>
                  <a:lnTo>
                    <a:pt x="708" y="3"/>
                  </a:lnTo>
                  <a:lnTo>
                    <a:pt x="748" y="1"/>
                  </a:lnTo>
                  <a:lnTo>
                    <a:pt x="788" y="0"/>
                  </a:lnTo>
                  <a:lnTo>
                    <a:pt x="829" y="1"/>
                  </a:lnTo>
                  <a:lnTo>
                    <a:pt x="870" y="3"/>
                  </a:lnTo>
                  <a:lnTo>
                    <a:pt x="909" y="9"/>
                  </a:lnTo>
                  <a:lnTo>
                    <a:pt x="950" y="16"/>
                  </a:lnTo>
                  <a:lnTo>
                    <a:pt x="989" y="24"/>
                  </a:lnTo>
                  <a:lnTo>
                    <a:pt x="1027" y="35"/>
                  </a:lnTo>
                  <a:lnTo>
                    <a:pt x="1065" y="47"/>
                  </a:lnTo>
                  <a:lnTo>
                    <a:pt x="1102" y="61"/>
                  </a:lnTo>
                  <a:lnTo>
                    <a:pt x="1139" y="77"/>
                  </a:lnTo>
                  <a:lnTo>
                    <a:pt x="1173" y="96"/>
                  </a:lnTo>
                  <a:lnTo>
                    <a:pt x="1208" y="115"/>
                  </a:lnTo>
                  <a:lnTo>
                    <a:pt x="1242" y="137"/>
                  </a:lnTo>
                  <a:lnTo>
                    <a:pt x="1275" y="160"/>
                  </a:lnTo>
                  <a:lnTo>
                    <a:pt x="1307" y="184"/>
                  </a:lnTo>
                  <a:lnTo>
                    <a:pt x="1337" y="211"/>
                  </a:lnTo>
                  <a:lnTo>
                    <a:pt x="1367" y="240"/>
                  </a:lnTo>
                  <a:lnTo>
                    <a:pt x="1384" y="258"/>
                  </a:lnTo>
                  <a:lnTo>
                    <a:pt x="1401" y="277"/>
                  </a:lnTo>
                  <a:lnTo>
                    <a:pt x="1419" y="296"/>
                  </a:lnTo>
                  <a:lnTo>
                    <a:pt x="1435" y="316"/>
                  </a:lnTo>
                  <a:lnTo>
                    <a:pt x="1450" y="337"/>
                  </a:lnTo>
                  <a:lnTo>
                    <a:pt x="1465" y="357"/>
                  </a:lnTo>
                  <a:lnTo>
                    <a:pt x="1479" y="378"/>
                  </a:lnTo>
                  <a:lnTo>
                    <a:pt x="1491" y="399"/>
                  </a:lnTo>
                  <a:lnTo>
                    <a:pt x="1504" y="421"/>
                  </a:lnTo>
                  <a:lnTo>
                    <a:pt x="1516" y="443"/>
                  </a:lnTo>
                  <a:lnTo>
                    <a:pt x="1527" y="466"/>
                  </a:lnTo>
                  <a:lnTo>
                    <a:pt x="1537" y="489"/>
                  </a:lnTo>
                  <a:lnTo>
                    <a:pt x="1548" y="512"/>
                  </a:lnTo>
                  <a:lnTo>
                    <a:pt x="1556" y="535"/>
                  </a:lnTo>
                  <a:lnTo>
                    <a:pt x="1564" y="558"/>
                  </a:lnTo>
                  <a:lnTo>
                    <a:pt x="1572" y="582"/>
                  </a:lnTo>
                  <a:lnTo>
                    <a:pt x="1484" y="582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53" name="Freeform 42"/>
            <p:cNvSpPr>
              <a:spLocks/>
            </p:cNvSpPr>
            <p:nvPr/>
          </p:nvSpPr>
          <p:spPr bwMode="auto">
            <a:xfrm>
              <a:off x="5255" y="2555"/>
              <a:ext cx="129" cy="324"/>
            </a:xfrm>
            <a:custGeom>
              <a:avLst/>
              <a:gdLst>
                <a:gd name="T0" fmla="*/ 65 w 257"/>
                <a:gd name="T1" fmla="*/ 145 h 648"/>
                <a:gd name="T2" fmla="*/ 64 w 257"/>
                <a:gd name="T3" fmla="*/ 148 h 648"/>
                <a:gd name="T4" fmla="*/ 62 w 257"/>
                <a:gd name="T5" fmla="*/ 151 h 648"/>
                <a:gd name="T6" fmla="*/ 59 w 257"/>
                <a:gd name="T7" fmla="*/ 154 h 648"/>
                <a:gd name="T8" fmla="*/ 56 w 257"/>
                <a:gd name="T9" fmla="*/ 157 h 648"/>
                <a:gd name="T10" fmla="*/ 51 w 257"/>
                <a:gd name="T11" fmla="*/ 159 h 648"/>
                <a:gd name="T12" fmla="*/ 46 w 257"/>
                <a:gd name="T13" fmla="*/ 161 h 648"/>
                <a:gd name="T14" fmla="*/ 40 w 257"/>
                <a:gd name="T15" fmla="*/ 162 h 648"/>
                <a:gd name="T16" fmla="*/ 33 w 257"/>
                <a:gd name="T17" fmla="*/ 162 h 648"/>
                <a:gd name="T18" fmla="*/ 28 w 257"/>
                <a:gd name="T19" fmla="*/ 162 h 648"/>
                <a:gd name="T20" fmla="*/ 24 w 257"/>
                <a:gd name="T21" fmla="*/ 162 h 648"/>
                <a:gd name="T22" fmla="*/ 20 w 257"/>
                <a:gd name="T23" fmla="*/ 161 h 648"/>
                <a:gd name="T24" fmla="*/ 17 w 257"/>
                <a:gd name="T25" fmla="*/ 160 h 648"/>
                <a:gd name="T26" fmla="*/ 13 w 257"/>
                <a:gd name="T27" fmla="*/ 159 h 648"/>
                <a:gd name="T28" fmla="*/ 10 w 257"/>
                <a:gd name="T29" fmla="*/ 157 h 648"/>
                <a:gd name="T30" fmla="*/ 7 w 257"/>
                <a:gd name="T31" fmla="*/ 155 h 648"/>
                <a:gd name="T32" fmla="*/ 4 w 257"/>
                <a:gd name="T33" fmla="*/ 153 h 648"/>
                <a:gd name="T34" fmla="*/ 3 w 257"/>
                <a:gd name="T35" fmla="*/ 151 h 648"/>
                <a:gd name="T36" fmla="*/ 2 w 257"/>
                <a:gd name="T37" fmla="*/ 149 h 648"/>
                <a:gd name="T38" fmla="*/ 1 w 257"/>
                <a:gd name="T39" fmla="*/ 147 h 648"/>
                <a:gd name="T40" fmla="*/ 0 w 257"/>
                <a:gd name="T41" fmla="*/ 145 h 648"/>
                <a:gd name="T42" fmla="*/ 0 w 257"/>
                <a:gd name="T43" fmla="*/ 18 h 648"/>
                <a:gd name="T44" fmla="*/ 1 w 257"/>
                <a:gd name="T45" fmla="*/ 14 h 648"/>
                <a:gd name="T46" fmla="*/ 2 w 257"/>
                <a:gd name="T47" fmla="*/ 12 h 648"/>
                <a:gd name="T48" fmla="*/ 3 w 257"/>
                <a:gd name="T49" fmla="*/ 10 h 648"/>
                <a:gd name="T50" fmla="*/ 4 w 257"/>
                <a:gd name="T51" fmla="*/ 9 h 648"/>
                <a:gd name="T52" fmla="*/ 6 w 257"/>
                <a:gd name="T53" fmla="*/ 7 h 648"/>
                <a:gd name="T54" fmla="*/ 8 w 257"/>
                <a:gd name="T55" fmla="*/ 5 h 648"/>
                <a:gd name="T56" fmla="*/ 11 w 257"/>
                <a:gd name="T57" fmla="*/ 5 h 648"/>
                <a:gd name="T58" fmla="*/ 13 w 257"/>
                <a:gd name="T59" fmla="*/ 3 h 648"/>
                <a:gd name="T60" fmla="*/ 15 w 257"/>
                <a:gd name="T61" fmla="*/ 3 h 648"/>
                <a:gd name="T62" fmla="*/ 18 w 257"/>
                <a:gd name="T63" fmla="*/ 1 h 648"/>
                <a:gd name="T64" fmla="*/ 21 w 257"/>
                <a:gd name="T65" fmla="*/ 1 h 648"/>
                <a:gd name="T66" fmla="*/ 24 w 257"/>
                <a:gd name="T67" fmla="*/ 0 h 648"/>
                <a:gd name="T68" fmla="*/ 24 w 257"/>
                <a:gd name="T69" fmla="*/ 85 h 648"/>
                <a:gd name="T70" fmla="*/ 41 w 257"/>
                <a:gd name="T71" fmla="*/ 85 h 648"/>
                <a:gd name="T72" fmla="*/ 41 w 257"/>
                <a:gd name="T73" fmla="*/ 0 h 648"/>
                <a:gd name="T74" fmla="*/ 41 w 257"/>
                <a:gd name="T75" fmla="*/ 0 h 648"/>
                <a:gd name="T76" fmla="*/ 41 w 257"/>
                <a:gd name="T77" fmla="*/ 0 h 648"/>
                <a:gd name="T78" fmla="*/ 41 w 257"/>
                <a:gd name="T79" fmla="*/ 0 h 648"/>
                <a:gd name="T80" fmla="*/ 41 w 257"/>
                <a:gd name="T81" fmla="*/ 0 h 648"/>
                <a:gd name="T82" fmla="*/ 44 w 257"/>
                <a:gd name="T83" fmla="*/ 1 h 648"/>
                <a:gd name="T84" fmla="*/ 47 w 257"/>
                <a:gd name="T85" fmla="*/ 1 h 648"/>
                <a:gd name="T86" fmla="*/ 50 w 257"/>
                <a:gd name="T87" fmla="*/ 2 h 648"/>
                <a:gd name="T88" fmla="*/ 52 w 257"/>
                <a:gd name="T89" fmla="*/ 3 h 648"/>
                <a:gd name="T90" fmla="*/ 55 w 257"/>
                <a:gd name="T91" fmla="*/ 5 h 648"/>
                <a:gd name="T92" fmla="*/ 57 w 257"/>
                <a:gd name="T93" fmla="*/ 5 h 648"/>
                <a:gd name="T94" fmla="*/ 59 w 257"/>
                <a:gd name="T95" fmla="*/ 7 h 648"/>
                <a:gd name="T96" fmla="*/ 61 w 257"/>
                <a:gd name="T97" fmla="*/ 9 h 648"/>
                <a:gd name="T98" fmla="*/ 62 w 257"/>
                <a:gd name="T99" fmla="*/ 10 h 648"/>
                <a:gd name="T100" fmla="*/ 64 w 257"/>
                <a:gd name="T101" fmla="*/ 12 h 648"/>
                <a:gd name="T102" fmla="*/ 64 w 257"/>
                <a:gd name="T103" fmla="*/ 14 h 648"/>
                <a:gd name="T104" fmla="*/ 65 w 257"/>
                <a:gd name="T105" fmla="*/ 18 h 648"/>
                <a:gd name="T106" fmla="*/ 65 w 257"/>
                <a:gd name="T107" fmla="*/ 145 h 64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57"/>
                <a:gd name="T163" fmla="*/ 0 h 648"/>
                <a:gd name="T164" fmla="*/ 257 w 257"/>
                <a:gd name="T165" fmla="*/ 648 h 64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57" h="648">
                  <a:moveTo>
                    <a:pt x="257" y="577"/>
                  </a:moveTo>
                  <a:lnTo>
                    <a:pt x="255" y="589"/>
                  </a:lnTo>
                  <a:lnTo>
                    <a:pt x="248" y="602"/>
                  </a:lnTo>
                  <a:lnTo>
                    <a:pt x="236" y="613"/>
                  </a:lnTo>
                  <a:lnTo>
                    <a:pt x="221" y="625"/>
                  </a:lnTo>
                  <a:lnTo>
                    <a:pt x="203" y="634"/>
                  </a:lnTo>
                  <a:lnTo>
                    <a:pt x="181" y="641"/>
                  </a:lnTo>
                  <a:lnTo>
                    <a:pt x="157" y="647"/>
                  </a:lnTo>
                  <a:lnTo>
                    <a:pt x="129" y="648"/>
                  </a:lnTo>
                  <a:lnTo>
                    <a:pt x="112" y="647"/>
                  </a:lnTo>
                  <a:lnTo>
                    <a:pt x="96" y="646"/>
                  </a:lnTo>
                  <a:lnTo>
                    <a:pt x="80" y="642"/>
                  </a:lnTo>
                  <a:lnTo>
                    <a:pt x="65" y="638"/>
                  </a:lnTo>
                  <a:lnTo>
                    <a:pt x="51" y="633"/>
                  </a:lnTo>
                  <a:lnTo>
                    <a:pt x="38" y="626"/>
                  </a:lnTo>
                  <a:lnTo>
                    <a:pt x="27" y="618"/>
                  </a:lnTo>
                  <a:lnTo>
                    <a:pt x="16" y="610"/>
                  </a:lnTo>
                  <a:lnTo>
                    <a:pt x="11" y="604"/>
                  </a:lnTo>
                  <a:lnTo>
                    <a:pt x="6" y="596"/>
                  </a:lnTo>
                  <a:lnTo>
                    <a:pt x="1" y="587"/>
                  </a:lnTo>
                  <a:lnTo>
                    <a:pt x="0" y="577"/>
                  </a:lnTo>
                  <a:lnTo>
                    <a:pt x="0" y="69"/>
                  </a:lnTo>
                  <a:lnTo>
                    <a:pt x="1" y="59"/>
                  </a:lnTo>
                  <a:lnTo>
                    <a:pt x="6" y="50"/>
                  </a:lnTo>
                  <a:lnTo>
                    <a:pt x="11" y="42"/>
                  </a:lnTo>
                  <a:lnTo>
                    <a:pt x="16" y="36"/>
                  </a:lnTo>
                  <a:lnTo>
                    <a:pt x="23" y="29"/>
                  </a:lnTo>
                  <a:lnTo>
                    <a:pt x="31" y="23"/>
                  </a:lnTo>
                  <a:lnTo>
                    <a:pt x="41" y="18"/>
                  </a:lnTo>
                  <a:lnTo>
                    <a:pt x="50" y="13"/>
                  </a:lnTo>
                  <a:lnTo>
                    <a:pt x="60" y="9"/>
                  </a:lnTo>
                  <a:lnTo>
                    <a:pt x="71" y="6"/>
                  </a:lnTo>
                  <a:lnTo>
                    <a:pt x="82" y="3"/>
                  </a:lnTo>
                  <a:lnTo>
                    <a:pt x="94" y="0"/>
                  </a:lnTo>
                  <a:lnTo>
                    <a:pt x="94" y="341"/>
                  </a:lnTo>
                  <a:lnTo>
                    <a:pt x="162" y="341"/>
                  </a:lnTo>
                  <a:lnTo>
                    <a:pt x="162" y="0"/>
                  </a:lnTo>
                  <a:lnTo>
                    <a:pt x="174" y="3"/>
                  </a:lnTo>
                  <a:lnTo>
                    <a:pt x="186" y="5"/>
                  </a:lnTo>
                  <a:lnTo>
                    <a:pt x="197" y="8"/>
                  </a:lnTo>
                  <a:lnTo>
                    <a:pt x="208" y="13"/>
                  </a:lnTo>
                  <a:lnTo>
                    <a:pt x="217" y="18"/>
                  </a:lnTo>
                  <a:lnTo>
                    <a:pt x="226" y="23"/>
                  </a:lnTo>
                  <a:lnTo>
                    <a:pt x="234" y="29"/>
                  </a:lnTo>
                  <a:lnTo>
                    <a:pt x="241" y="36"/>
                  </a:lnTo>
                  <a:lnTo>
                    <a:pt x="247" y="42"/>
                  </a:lnTo>
                  <a:lnTo>
                    <a:pt x="253" y="50"/>
                  </a:lnTo>
                  <a:lnTo>
                    <a:pt x="256" y="59"/>
                  </a:lnTo>
                  <a:lnTo>
                    <a:pt x="257" y="69"/>
                  </a:lnTo>
                  <a:lnTo>
                    <a:pt x="257" y="577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48" name="TextBox 12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1-</a:t>
            </a:r>
            <a:fld id="{8E3CD11C-8F54-4A81-B588-7F5B0E853E53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Algorithms and Programming Languages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294688" cy="4495800"/>
          </a:xfrm>
        </p:spPr>
        <p:txBody>
          <a:bodyPr/>
          <a:lstStyle/>
          <a:p>
            <a:pPr eaLnBrk="1" hangingPunct="1"/>
            <a:r>
              <a:rPr lang="en-US" sz="2800" smtClean="0"/>
              <a:t>Operators</a:t>
            </a:r>
          </a:p>
          <a:p>
            <a:pPr lvl="1" eaLnBrk="1" hangingPunct="1"/>
            <a:r>
              <a:rPr lang="en-US" sz="2400" smtClean="0"/>
              <a:t>+ - * / </a:t>
            </a:r>
          </a:p>
          <a:p>
            <a:pPr lvl="1" eaLnBrk="1" hangingPunct="1"/>
            <a:r>
              <a:rPr lang="en-US" sz="2400" smtClean="0"/>
              <a:t>Perform arithmetic and other functions on data.</a:t>
            </a:r>
          </a:p>
          <a:p>
            <a:pPr eaLnBrk="1" hangingPunct="1"/>
            <a:r>
              <a:rPr lang="en-US" sz="2800" smtClean="0"/>
              <a:t>Syntax</a:t>
            </a:r>
          </a:p>
          <a:p>
            <a:pPr lvl="1" eaLnBrk="1" hangingPunct="1"/>
            <a:r>
              <a:rPr lang="en-US" sz="2400" smtClean="0"/>
              <a:t>Set of rules that must be followed.</a:t>
            </a:r>
          </a:p>
          <a:p>
            <a:pPr lvl="1" eaLnBrk="1" hangingPunct="1"/>
            <a:r>
              <a:rPr lang="en-US" sz="2400" smtClean="0"/>
              <a:t>Similar to the set of rules that are followed when people speak a natural language.</a:t>
            </a:r>
          </a:p>
          <a:p>
            <a:pPr eaLnBrk="1" hangingPunct="1"/>
            <a:r>
              <a:rPr lang="en-US" sz="2800" smtClean="0"/>
              <a:t>Writing the Program…writing the code</a:t>
            </a:r>
          </a:p>
          <a:p>
            <a:pPr lvl="1" eaLnBrk="1" hangingPunct="1"/>
            <a:r>
              <a:rPr lang="en-US" sz="2400" i="1" smtClean="0">
                <a:solidFill>
                  <a:schemeClr val="accent2"/>
                </a:solidFill>
              </a:rPr>
              <a:t>Program consists of keywords, operators, punctuation and more arranged in proper sequence</a:t>
            </a:r>
          </a:p>
          <a:p>
            <a:pPr lvl="1" eaLnBrk="1" hangingPunct="1"/>
            <a:r>
              <a:rPr lang="en-US" sz="2400" i="1" smtClean="0">
                <a:solidFill>
                  <a:schemeClr val="accent2"/>
                </a:solidFill>
              </a:rPr>
              <a:t>Save, compile, and voila! An executable program!</a:t>
            </a:r>
          </a:p>
        </p:txBody>
      </p:sp>
      <p:sp>
        <p:nvSpPr>
          <p:cNvPr id="11269" name="TextBox 4"/>
          <p:cNvSpPr txBox="1">
            <a:spLocks noChangeArrowheads="1"/>
          </p:cNvSpPr>
          <p:nvPr/>
        </p:nvSpPr>
        <p:spPr bwMode="auto">
          <a:xfrm>
            <a:off x="8077200" y="0"/>
            <a:ext cx="1066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/>
              <a:t>1.2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build="p" bldLvl="2"/>
    </p:bldLst>
  </p:timing>
</p:sld>
</file>

<file path=ppt/theme/theme1.xml><?xml version="1.0" encoding="utf-8"?>
<a:theme xmlns:a="http://schemas.openxmlformats.org/drawingml/2006/main" name="Gaddis_Alice">
  <a:themeElements>
    <a:clrScheme name="Gaddis_Al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addis_Alice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" pitchFamily="16" charset="0"/>
          </a:defRPr>
        </a:defPPr>
      </a:lstStyle>
    </a:lnDef>
  </a:objectDefaults>
  <a:extraClrSchemeLst>
    <a:extraClrScheme>
      <a:clrScheme name="Gaddis_Al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ddis_Ali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ddis_Al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ddis_Ali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ddis_Ali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ddis_Ali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ddis_Ali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ddis_Ali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ddis_Ali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ddis_Ali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ddis_Ali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ddis_Ali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Gaddis_Alice</Template>
  <TotalTime>609</TotalTime>
  <Words>740</Words>
  <Application>Microsoft Office PowerPoint</Application>
  <PresentationFormat>On-screen Show (4:3)</PresentationFormat>
  <Paragraphs>205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Design Template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Times</vt:lpstr>
      <vt:lpstr>Arial</vt:lpstr>
      <vt:lpstr>Times New Roman</vt:lpstr>
      <vt:lpstr>Gaddis_Alice</vt:lpstr>
      <vt:lpstr>1_Gaddis_Alice</vt:lpstr>
      <vt:lpstr>Chapter 1: Introduction to Alice and Objects</vt:lpstr>
      <vt:lpstr>Chapter 1 Objectives</vt:lpstr>
      <vt:lpstr>Today’s Agenda</vt:lpstr>
      <vt:lpstr>What is a Computer Program?</vt:lpstr>
      <vt:lpstr>What is a Computer Program?</vt:lpstr>
      <vt:lpstr>Algorithms and Programming Languages</vt:lpstr>
      <vt:lpstr>Algorithms and Programming Languages</vt:lpstr>
      <vt:lpstr>Algorithms and Programming Languages</vt:lpstr>
      <vt:lpstr>Algorithms and Programming Languages</vt:lpstr>
      <vt:lpstr>Learning to Program with Alice</vt:lpstr>
      <vt:lpstr>The Alice System</vt:lpstr>
      <vt:lpstr>Slide 12</vt:lpstr>
      <vt:lpstr>The Alice Environment</vt:lpstr>
      <vt:lpstr>Object Properties</vt:lpstr>
      <vt:lpstr>Methods</vt:lpstr>
      <vt:lpstr>Methods</vt:lpstr>
      <vt:lpstr>Methods</vt:lpstr>
      <vt:lpstr>The World is My…object?</vt:lpstr>
      <vt:lpstr>Alice has Class(es)!</vt:lpstr>
      <vt:lpstr>Blueprint that Describes a House</vt:lpstr>
      <vt:lpstr>Class Instance in Alice</vt:lpstr>
      <vt:lpstr>3D Objects and the Camera</vt:lpstr>
      <vt:lpstr>3D Movement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subject>Introduction to Alice and Objects</dc:subject>
  <dc:creator>Laurie J. Patterson</dc:creator>
  <cp:lastModifiedBy>usellst</cp:lastModifiedBy>
  <cp:revision>120</cp:revision>
  <dcterms:created xsi:type="dcterms:W3CDTF">2007-01-25T16:34:28Z</dcterms:created>
  <dcterms:modified xsi:type="dcterms:W3CDTF">2010-12-15T17:58:57Z</dcterms:modified>
</cp:coreProperties>
</file>